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56" r:id="rId2"/>
    <p:sldId id="309" r:id="rId3"/>
    <p:sldId id="311" r:id="rId4"/>
    <p:sldId id="310" r:id="rId5"/>
    <p:sldId id="312" r:id="rId6"/>
    <p:sldId id="314" r:id="rId7"/>
    <p:sldId id="313" r:id="rId8"/>
    <p:sldId id="333" r:id="rId9"/>
    <p:sldId id="304" r:id="rId10"/>
    <p:sldId id="332" r:id="rId11"/>
    <p:sldId id="292" r:id="rId12"/>
    <p:sldId id="293" r:id="rId13"/>
    <p:sldId id="320" r:id="rId14"/>
    <p:sldId id="327" r:id="rId15"/>
    <p:sldId id="305" r:id="rId16"/>
    <p:sldId id="322" r:id="rId17"/>
    <p:sldId id="307" r:id="rId18"/>
    <p:sldId id="323" r:id="rId19"/>
    <p:sldId id="308" r:id="rId20"/>
    <p:sldId id="330" r:id="rId21"/>
    <p:sldId id="331" r:id="rId22"/>
    <p:sldId id="315" r:id="rId23"/>
    <p:sldId id="273"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75DBFF"/>
    <a:srgbClr val="33CCFF"/>
    <a:srgbClr val="006666"/>
    <a:srgbClr val="ED6565"/>
    <a:srgbClr val="DBEF63"/>
    <a:srgbClr val="3366FF"/>
    <a:srgbClr val="D5EFD8"/>
    <a:srgbClr val="C7C8FD"/>
    <a:srgbClr val="FFC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0994" autoAdjust="0"/>
  </p:normalViewPr>
  <p:slideViewPr>
    <p:cSldViewPr snapToGrid="0">
      <p:cViewPr varScale="1">
        <p:scale>
          <a:sx n="88" d="100"/>
          <a:sy n="88" d="100"/>
        </p:scale>
        <p:origin x="-121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B3091AB9-E64B-45DF-A713-09DA4441FCB5}" type="slidenum">
              <a:rPr lang="en-US"/>
              <a:pPr/>
              <a:t>‹#›</a:t>
            </a:fld>
            <a:endParaRPr lang="en-US"/>
          </a:p>
        </p:txBody>
      </p:sp>
    </p:spTree>
    <p:extLst>
      <p:ext uri="{BB962C8B-B14F-4D97-AF65-F5344CB8AC3E}">
        <p14:creationId xmlns:p14="http://schemas.microsoft.com/office/powerpoint/2010/main" val="4761954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1AE0B-71F2-4FAB-9B8B-C5212C9A0D4E}" type="slidenum">
              <a:rPr lang="en-US"/>
              <a:pPr/>
              <a:t>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Hands up if an important part of your job is to change minds.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Keep your hand up if you’ve put proportionate effort into building your skills in this.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Persuasion is pretty much a part of everyone’s job</a:t>
            </a:r>
            <a:r>
              <a:rPr lang="en-GB" sz="1200" kern="1200" baseline="0" dirty="0" smtClean="0">
                <a:solidFill>
                  <a:schemeClr val="tx1"/>
                </a:solidFill>
                <a:effectLst/>
                <a:latin typeface="Arial" charset="0"/>
                <a:ea typeface="+mn-ea"/>
                <a:cs typeface="+mn-cs"/>
              </a:rPr>
              <a:t> to some degree. It’s kind of handy in life, too.</a:t>
            </a:r>
            <a:endParaRPr lang="en-GB" sz="1200" kern="1200" dirty="0" smtClean="0">
              <a:solidFill>
                <a:schemeClr val="tx1"/>
              </a:solidFill>
              <a:effectLst/>
              <a:latin typeface="Arial" charset="0"/>
              <a:ea typeface="+mn-ea"/>
              <a:cs typeface="+mn-cs"/>
            </a:endParaRPr>
          </a:p>
          <a:p>
            <a:endParaRPr lang="en-GB" baseline="0" dirty="0" smtClean="0"/>
          </a:p>
          <a:p>
            <a:endParaRPr lang="en-GB" baseline="0" dirty="0" smtClean="0"/>
          </a:p>
          <a:p>
            <a:endParaRPr lang="en-GB" baseline="0" dirty="0" smtClean="0"/>
          </a:p>
          <a:p>
            <a:r>
              <a:rPr lang="en-GB" baseline="0" dirty="0" smtClean="0"/>
              <a:t>---- </a:t>
            </a:r>
            <a:r>
              <a:rPr lang="en-GB" baseline="0" smtClean="0"/>
              <a:t>pre-talk notes </a:t>
            </a:r>
            <a:r>
              <a:rPr lang="en-GB" baseline="0" dirty="0" smtClean="0"/>
              <a:t>----</a:t>
            </a:r>
          </a:p>
          <a:p>
            <a:r>
              <a:rPr lang="en-GB" sz="1200" kern="1200" dirty="0" smtClean="0">
                <a:solidFill>
                  <a:schemeClr val="tx1"/>
                </a:solidFill>
                <a:effectLst/>
                <a:latin typeface="Arial" charset="0"/>
                <a:ea typeface="+mn-ea"/>
                <a:cs typeface="+mn-cs"/>
              </a:rPr>
              <a:t>Title: The Heart of Changing Minds: The essential aspects of the skill that everybody needs.</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Abstract: One of the hardest parts of many jobs is not in the planning, coding or documenting. It is in influencing and otherwise changing minds. David Straker presents experience, model and methods from 30 years of trying to figure out how to do this.</a:t>
            </a:r>
          </a:p>
          <a:p>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Bio: David started his work life engineering and ended in psychology, by way of teaching, coding, managing, marketing and consulting. He worked in large and small organisations, public and private, including 17 years in Hewlett Packard. Along the way he studied for a Postgraduate in Education and two master’s degrees, one in business and the other psychology. Now, he is the owner and author at ChangingMinds.org, the largest website in the world on how we change what other people think, feel, believe and do.</a:t>
            </a:r>
          </a:p>
          <a:p>
            <a:endParaRPr lang="en-GB" sz="1200" kern="1200" dirty="0" smtClean="0">
              <a:solidFill>
                <a:schemeClr val="tx1"/>
              </a:solidFill>
              <a:effectLst/>
              <a:latin typeface="Arial" charset="0"/>
              <a:ea typeface="+mn-ea"/>
              <a:cs typeface="+mn-cs"/>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Feelings</a:t>
            </a:r>
            <a:r>
              <a:rPr lang="en-GB" baseline="0" dirty="0" smtClean="0"/>
              <a:t> are a physical thing. We label emotions but what we feel happens in our body.</a:t>
            </a:r>
          </a:p>
          <a:p>
            <a:endParaRPr lang="en-GB" baseline="0" dirty="0" smtClean="0"/>
          </a:p>
          <a:p>
            <a:r>
              <a:rPr lang="en-GB" baseline="0" dirty="0" smtClean="0"/>
              <a:t>‘</a:t>
            </a:r>
            <a:r>
              <a:rPr lang="en-GB" sz="1200" b="0" i="0" kern="1200" dirty="0" smtClean="0">
                <a:solidFill>
                  <a:schemeClr val="tx1"/>
                </a:solidFill>
                <a:effectLst/>
                <a:latin typeface="Arial" charset="0"/>
                <a:ea typeface="+mn-ea"/>
                <a:cs typeface="+mn-cs"/>
              </a:rPr>
              <a:t>In five experiments, participants (</a:t>
            </a:r>
            <a:r>
              <a:rPr lang="en-GB" sz="1200" b="0" i="1" kern="1200" dirty="0" smtClean="0">
                <a:solidFill>
                  <a:schemeClr val="tx1"/>
                </a:solidFill>
                <a:effectLst/>
                <a:latin typeface="Arial" charset="0"/>
                <a:ea typeface="+mn-ea"/>
                <a:cs typeface="+mn-cs"/>
              </a:rPr>
              <a:t>n</a:t>
            </a:r>
            <a:r>
              <a:rPr lang="en-GB" sz="1200" b="0" i="0" kern="1200" dirty="0" smtClean="0">
                <a:solidFill>
                  <a:schemeClr val="tx1"/>
                </a:solidFill>
                <a:effectLst/>
                <a:latin typeface="Arial" charset="0"/>
                <a:ea typeface="+mn-ea"/>
                <a:cs typeface="+mn-cs"/>
              </a:rPr>
              <a:t> = 701) were shown two silhouettes of bodies alongside emotional words, stories, movies, or facial expressions. They were asked to </a:t>
            </a:r>
            <a:r>
              <a:rPr lang="en-GB" sz="1200" b="0" i="0" kern="1200" dirty="0" err="1" smtClean="0">
                <a:solidFill>
                  <a:schemeClr val="tx1"/>
                </a:solidFill>
                <a:effectLst/>
                <a:latin typeface="Arial" charset="0"/>
                <a:ea typeface="+mn-ea"/>
                <a:cs typeface="+mn-cs"/>
              </a:rPr>
              <a:t>color</a:t>
            </a:r>
            <a:r>
              <a:rPr lang="en-GB" sz="1200" b="0" i="0" kern="1200" dirty="0" smtClean="0">
                <a:solidFill>
                  <a:schemeClr val="tx1"/>
                </a:solidFill>
                <a:effectLst/>
                <a:latin typeface="Arial" charset="0"/>
                <a:ea typeface="+mn-ea"/>
                <a:cs typeface="+mn-cs"/>
              </a:rPr>
              <a:t> the bodily regions whose activity they felt increasing or decreasing while viewing each stimulus. Different emotions were consistently associated with statistically separable bodily sensation maps across experiments. These maps were concordant across West European and East Asian samples.’</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10</a:t>
            </a:fld>
            <a:endParaRPr lang="en-US"/>
          </a:p>
        </p:txBody>
      </p:sp>
    </p:spTree>
    <p:extLst>
      <p:ext uri="{BB962C8B-B14F-4D97-AF65-F5344CB8AC3E}">
        <p14:creationId xmlns:p14="http://schemas.microsoft.com/office/powerpoint/2010/main" val="272993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look at this</a:t>
            </a:r>
            <a:r>
              <a:rPr lang="en-GB" baseline="0" dirty="0" smtClean="0"/>
              <a:t> magical core pattern. Actually, it’s not magic and you may say ‘so what’, but the devil is, as ever, in the details. Yet even so, I’ve found that keeping this pattern in mind helps me focus when working on a changing minds subject.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&lt;click&gt;</a:t>
            </a:r>
          </a:p>
          <a:p>
            <a:r>
              <a:rPr lang="en-GB" dirty="0" smtClean="0"/>
              <a:t>The core of any method of changing minds is tension. It’s what the person feels, which is itself important. Much of the rest of this model is about feelings, which is perhaps a defining</a:t>
            </a:r>
            <a:r>
              <a:rPr lang="en-GB" baseline="0" dirty="0" smtClean="0"/>
              <a:t> aspect</a:t>
            </a:r>
            <a:r>
              <a:rPr lang="en-GB" dirty="0" smtClean="0"/>
              <a:t>. When you change minds, you work a lot with</a:t>
            </a:r>
            <a:r>
              <a:rPr lang="en-GB" baseline="0" dirty="0" smtClean="0"/>
              <a:t> thinking, but you work even more with feelings. Tension is a visceral thing we feel in the body as well as the mind. The muscles literally tense, which is why the word is used. Tension may seem bad, but actually it can be both good and bad. Desire is usually a good </a:t>
            </a:r>
            <a:r>
              <a:rPr lang="en-GB" baseline="0" dirty="0" err="1" smtClean="0"/>
              <a:t>tensive</a:t>
            </a:r>
            <a:r>
              <a:rPr lang="en-GB" baseline="0" dirty="0" smtClean="0"/>
              <a:t> emotion, for example, and fear is a bad one. We’ve limited time today so for the rest of this talk we’re going to major on tension, so more about this in a minute.</a:t>
            </a:r>
          </a:p>
          <a:p>
            <a:r>
              <a:rPr lang="en-GB" baseline="0" dirty="0" smtClean="0"/>
              <a:t>&lt;click&gt;</a:t>
            </a:r>
          </a:p>
          <a:p>
            <a:r>
              <a:rPr lang="en-GB" baseline="0" dirty="0" smtClean="0"/>
              <a:t>Around tension there are two other factors. The first is closure. This again is a feeling, not what sales people do to you with their ‘closing techniques’. Closure is the resolution of tension, it is when a learner gets an ‘aha’ after the tension of not understanding, it’s the relief of giving in after the tension of an argument, it’s the thought of ownership as you reach for your credit card.</a:t>
            </a:r>
          </a:p>
          <a:p>
            <a:r>
              <a:rPr lang="en-GB" baseline="0" dirty="0" smtClean="0"/>
              <a:t>Tension and closure are a pair that appear in stories. In fact the building of tension and the release of closure happens all through stories and movies, coming to a grand climax at the end when all tensions are resolved in a fantastic ending.</a:t>
            </a:r>
          </a:p>
          <a:p>
            <a:r>
              <a:rPr lang="en-GB" baseline="0" dirty="0" smtClean="0"/>
              <a:t>&lt;click&gt;</a:t>
            </a:r>
          </a:p>
          <a:p>
            <a:r>
              <a:rPr lang="en-GB" baseline="0" dirty="0" smtClean="0"/>
              <a:t>The next part is trust, which must happen before tension. Trust is the gateway to persuasion. If you they don’t trust you, then they won’t accept what you say, and you’ll have your work cut out trying to manage tension, let alone trigging the closure you seek. You hear a lot of words around this stage, such as ‘rapport’ ‘relationship’ and ‘attention’, but the real thing that is going on is that they trust you enough to let you persuade them.</a:t>
            </a:r>
          </a:p>
          <a:p>
            <a:r>
              <a:rPr lang="en-GB" baseline="0" dirty="0" smtClean="0"/>
              <a:t>&lt;click&gt;</a:t>
            </a:r>
          </a:p>
          <a:p>
            <a:r>
              <a:rPr lang="en-GB" baseline="0" dirty="0" smtClean="0"/>
              <a:t>And outside this, there are two more stages.</a:t>
            </a:r>
          </a:p>
          <a:p>
            <a:r>
              <a:rPr lang="en-GB" baseline="0" dirty="0" smtClean="0"/>
              <a:t>&lt;click&gt;</a:t>
            </a:r>
          </a:p>
          <a:p>
            <a:r>
              <a:rPr lang="en-GB" baseline="0" dirty="0" smtClean="0"/>
              <a:t>Commitment is not always needed, but often is. When you get closure, you have agreement but not action. Much persuasion seeks to get people to do something at a later date, from going out with a romantic partner to paying for that expensive car. Even after you have got closure, you have to work on sustaining commitment. This is often a problem in business, where people say they support a change, but later reverse their decision or quietly back out.</a:t>
            </a:r>
          </a:p>
          <a:p>
            <a:r>
              <a:rPr lang="en-GB" baseline="0" dirty="0" smtClean="0"/>
              <a:t>&lt;click&gt;</a:t>
            </a:r>
          </a:p>
          <a:p>
            <a:r>
              <a:rPr lang="en-GB" baseline="0" dirty="0" smtClean="0"/>
              <a:t>And the final part is not a feeling, but something you must do, which is manage information. To use information means acquiring it, and imparting it in a timely way that leads to trust, tension, closure and commitment. Knowledge literally is power and if you don’t understand (and if they don’t understand) then your persuasive efforts are just toast.</a:t>
            </a:r>
          </a:p>
          <a:p>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11</a:t>
            </a:fld>
            <a:endParaRPr lang="en-US"/>
          </a:p>
        </p:txBody>
      </p:sp>
    </p:spTree>
    <p:extLst>
      <p:ext uri="{BB962C8B-B14F-4D97-AF65-F5344CB8AC3E}">
        <p14:creationId xmlns:p14="http://schemas.microsoft.com/office/powerpoint/2010/main" val="140901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let’s have a look at just some of the tensions that are used in changing minds. </a:t>
            </a:r>
          </a:p>
          <a:p>
            <a:r>
              <a:rPr lang="en-GB" baseline="0" dirty="0" smtClean="0"/>
              <a:t>&lt;click&gt;</a:t>
            </a:r>
          </a:p>
          <a:p>
            <a:r>
              <a:rPr lang="en-GB" baseline="0" dirty="0" smtClean="0"/>
              <a:t>There are desire gaps (that sales people love). There are gaps where we worry about the future. There is often a gap between self-image and desired self, and so on.</a:t>
            </a:r>
          </a:p>
          <a:p>
            <a:r>
              <a:rPr lang="en-GB" baseline="0" dirty="0" smtClean="0"/>
              <a:t>&lt;click&gt;</a:t>
            </a:r>
          </a:p>
          <a:p>
            <a:r>
              <a:rPr lang="en-GB" baseline="0" dirty="0" smtClean="0"/>
              <a:t>A major attribute of tension as we see, is the presence of gaps, between one thought and another. And changing minds is a great deal about playing with these gaps, increasing some while decreasing others.</a:t>
            </a:r>
          </a:p>
          <a:p>
            <a:r>
              <a:rPr lang="en-GB" baseline="0" dirty="0" smtClean="0"/>
              <a:t>&lt;click&gt;</a:t>
            </a:r>
          </a:p>
          <a:p>
            <a:r>
              <a:rPr lang="en-GB" baseline="0" dirty="0" smtClean="0"/>
              <a:t>And the scalar tension, the total stress we feel is the sum of all these gaps. Imagine you got up in the morning and argued with your partner (gap between perfect partner and actual), then nearly had an accident on the way to work (competence gap) and then was given sugar in coffee when you don’t like it (taste gap) and then someone told you that your meeting you’d been planning for weeks has been cancelled (goal gap). You may be forgiven for exploding. Gaps are cumulative. They pile up the tension. And this, if you want to change minds, is something you should understand.</a:t>
            </a:r>
          </a:p>
          <a:p>
            <a:r>
              <a:rPr lang="en-GB" baseline="0" dirty="0" smtClean="0"/>
              <a:t>&lt;click&gt;</a:t>
            </a:r>
          </a:p>
          <a:p>
            <a:r>
              <a:rPr lang="en-GB" baseline="0" dirty="0" smtClean="0"/>
              <a:t>Overall, the sum of gaps </a:t>
            </a:r>
          </a:p>
        </p:txBody>
      </p:sp>
      <p:sp>
        <p:nvSpPr>
          <p:cNvPr id="4" name="Slide Number Placeholder 3"/>
          <p:cNvSpPr>
            <a:spLocks noGrp="1"/>
          </p:cNvSpPr>
          <p:nvPr>
            <p:ph type="sldNum" sz="quarter" idx="10"/>
          </p:nvPr>
        </p:nvSpPr>
        <p:spPr/>
        <p:txBody>
          <a:bodyPr/>
          <a:lstStyle/>
          <a:p>
            <a:fld id="{B3091AB9-E64B-45DF-A713-09DA4441FCB5}" type="slidenum">
              <a:rPr lang="en-US" smtClean="0"/>
              <a:pPr/>
              <a:t>12</a:t>
            </a:fld>
            <a:endParaRPr lang="en-US"/>
          </a:p>
        </p:txBody>
      </p:sp>
    </p:spTree>
    <p:extLst>
      <p:ext uri="{BB962C8B-B14F-4D97-AF65-F5344CB8AC3E}">
        <p14:creationId xmlns:p14="http://schemas.microsoft.com/office/powerpoint/2010/main" val="214615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couple of chaps by the friendly names of Mr Yerkes and Mr Dodson came up with this neat graph in 1908, where they plotted a person’s performance against the stress, or tension they felt (they called it arousal, but it’s basically the same thing and is related to the </a:t>
            </a:r>
            <a:r>
              <a:rPr lang="en-GB" baseline="0" dirty="0" err="1" smtClean="0"/>
              <a:t>glutocorticoid</a:t>
            </a:r>
            <a:r>
              <a:rPr lang="en-GB" baseline="0" dirty="0" smtClean="0"/>
              <a:t> ‘stress hormones’ [see Wikipedia article for research reference]). </a:t>
            </a:r>
          </a:p>
          <a:p>
            <a:r>
              <a:rPr lang="en-GB" baseline="0" dirty="0" smtClean="0"/>
              <a:t>&lt;click&gt;</a:t>
            </a:r>
          </a:p>
          <a:p>
            <a:r>
              <a:rPr lang="en-GB" baseline="0" dirty="0" smtClean="0"/>
              <a:t>And what they found was that more tension is good for increasing performance, but that too much tension is really bad as it not only makes a person’s performance drop, it can really crack them up. </a:t>
            </a:r>
          </a:p>
          <a:p>
            <a:r>
              <a:rPr lang="en-GB" baseline="0" dirty="0" smtClean="0"/>
              <a:t>&lt;click&gt;</a:t>
            </a:r>
          </a:p>
          <a:p>
            <a:r>
              <a:rPr lang="en-GB" baseline="0" dirty="0" smtClean="0"/>
              <a:t>When we have too little tension, we get bored and may actually go out looking for fun and excitement.</a:t>
            </a:r>
          </a:p>
          <a:p>
            <a:r>
              <a:rPr lang="en-GB" baseline="0" dirty="0" smtClean="0"/>
              <a:t>&lt;click&gt;</a:t>
            </a:r>
          </a:p>
          <a:p>
            <a:r>
              <a:rPr lang="en-GB" baseline="0" dirty="0" smtClean="0"/>
              <a:t>And then when we’ve just enough tension, everything clicks along well as the tension of interest and goals keeps us engaged. In fact we may even enter a state that </a:t>
            </a:r>
            <a:r>
              <a:rPr lang="en-GB" baseline="0" dirty="0" err="1" smtClean="0"/>
              <a:t>Mihaly</a:t>
            </a:r>
            <a:r>
              <a:rPr lang="en-GB" baseline="0" dirty="0" smtClean="0"/>
              <a:t> </a:t>
            </a:r>
            <a:r>
              <a:rPr lang="en-GB" baseline="0" dirty="0" err="1" smtClean="0"/>
              <a:t>Czikszentmihalyi</a:t>
            </a:r>
            <a:r>
              <a:rPr lang="en-GB" baseline="0" dirty="0" smtClean="0"/>
              <a:t> called ‘flow’ where we kind of lose track not only of time but even our sense of self. You may recognize this.</a:t>
            </a:r>
          </a:p>
          <a:p>
            <a:r>
              <a:rPr lang="en-GB" baseline="0" dirty="0" smtClean="0"/>
              <a:t>&lt;click&gt;</a:t>
            </a:r>
          </a:p>
          <a:p>
            <a:r>
              <a:rPr lang="en-GB" baseline="0" dirty="0" smtClean="0"/>
              <a:t>But then with too much tension we go into overload. Now we enter what Herbert Simon called ‘satisficing’, where our focus is not on achievement but just doing anything getting rid of the stress. Bad management can push people into this state. And as performance drops the manager thinks it is because the person is lazy or incompetent so just turns up the screws until the person cracks, which of course they eventually do. Taking days off for sickness can be hugely costly and it is mostly due to poor management. The main reason for people leaving jobs is issues with management, and the main reason for poor management is the misunderstanding of tension.</a:t>
            </a:r>
          </a:p>
          <a:p>
            <a:endParaRPr lang="en-GB" baseline="0" dirty="0" smtClean="0"/>
          </a:p>
          <a:p>
            <a:r>
              <a:rPr lang="en-GB" baseline="0" dirty="0" smtClean="0"/>
              <a:t>There’s some useful points here for changing minds, as one thing you can do is to first help people with their current problems. Why? Because then their tension will drop into the boredom level, so they will be willing to accept tension that you offer them. If you try to impose tensions when they are in flow or particularly overload, then you may get compliance, but you won’t change minds and you may get serious dysfunction.</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Beyond this graph, there are three types of tension you may want to consider when persuading. First there’s the tensions you create by understanding human psychology and the motivations of the person in front of you. When persuading it is easy to focus just on these, but it is important to remember that people have plenty of tensions already in place. The second set of tensions are those that you can use. If they already are curious or angry or otherwise motivated about something, make use of this, bending it to your purpose. The third set of tensions are those that are distracting them away from you. Tension is a vector. It has direction. You want them pointing in your direction. So helping them resolve some of their existing tensions can not only make them grateful but also gives them space to accept your tension. </a:t>
            </a: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13</a:t>
            </a:fld>
            <a:endParaRPr lang="en-US"/>
          </a:p>
        </p:txBody>
      </p:sp>
    </p:spTree>
    <p:extLst>
      <p:ext uri="{BB962C8B-B14F-4D97-AF65-F5344CB8AC3E}">
        <p14:creationId xmlns:p14="http://schemas.microsoft.com/office/powerpoint/2010/main" val="3306197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way to use tension in persuasion is to find a current tension and turn the screws on it. This is a typical sales tactic. A typical type of message is ‘If you don’t buy our agile software your projects will fail’.</a:t>
            </a:r>
          </a:p>
          <a:p>
            <a:r>
              <a:rPr lang="en-GB" baseline="0" dirty="0" smtClean="0"/>
              <a:t>&lt;click&gt;</a:t>
            </a:r>
          </a:p>
          <a:p>
            <a:r>
              <a:rPr lang="en-GB" baseline="0" dirty="0" smtClean="0"/>
              <a:t>A variant on this is to add more tensions, which is what happens if you ask somebody to do something for you. ‘Could you speak at our conference’.</a:t>
            </a:r>
          </a:p>
          <a:p>
            <a:endParaRPr lang="en-GB" baseline="0" dirty="0" smtClean="0"/>
          </a:p>
          <a:p>
            <a:r>
              <a:rPr lang="en-GB" baseline="0" dirty="0" smtClean="0"/>
              <a:t>A problem with both of these is that they can push the person into overwhelm, with the fight-or-flight result that they either refuse or cave (though caving is not agreeing and can lead to many later problems).</a:t>
            </a:r>
          </a:p>
          <a:p>
            <a:r>
              <a:rPr lang="en-GB" baseline="0" dirty="0" smtClean="0"/>
              <a:t>&lt;click&gt;</a:t>
            </a:r>
          </a:p>
          <a:p>
            <a:r>
              <a:rPr lang="en-GB" baseline="0" dirty="0" smtClean="0"/>
              <a:t>A potentially very powerful alternative is to first find what tensions they are experiencing and help them resolve these. Then add your big ask. Having helped them first, they are more likely feel obliged and agree. Reducing tension also gives space in their preferred level of tension, so they accept your request in order to get back up to their comfort level.</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14</a:t>
            </a:fld>
            <a:endParaRPr lang="en-US"/>
          </a:p>
        </p:txBody>
      </p:sp>
    </p:spTree>
    <p:extLst>
      <p:ext uri="{BB962C8B-B14F-4D97-AF65-F5344CB8AC3E}">
        <p14:creationId xmlns:p14="http://schemas.microsoft.com/office/powerpoint/2010/main" val="106211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Professor</a:t>
            </a:r>
            <a:r>
              <a:rPr lang="en-GB" baseline="0" dirty="0" smtClean="0"/>
              <a:t> </a:t>
            </a:r>
            <a:r>
              <a:rPr lang="en-GB" dirty="0" smtClean="0"/>
              <a:t>Robert </a:t>
            </a:r>
            <a:r>
              <a:rPr lang="en-GB" dirty="0" err="1" smtClean="0"/>
              <a:t>Cialdini</a:t>
            </a:r>
            <a:r>
              <a:rPr lang="en-GB" dirty="0" smtClean="0"/>
              <a:t> in</a:t>
            </a:r>
            <a:r>
              <a:rPr lang="en-GB" baseline="0" dirty="0" smtClean="0"/>
              <a:t> Michigan</a:t>
            </a:r>
            <a:r>
              <a:rPr lang="en-GB" dirty="0" smtClean="0"/>
              <a:t> wrote a very influential book around</a:t>
            </a:r>
            <a:r>
              <a:rPr lang="en-GB" baseline="0" dirty="0" smtClean="0"/>
              <a:t> 1990 called simply ‘Influence’ in which he described six key principles. So let’s take a look at these and the tensions they cause.</a:t>
            </a:r>
          </a:p>
          <a:p>
            <a:r>
              <a:rPr lang="en-GB" baseline="0" dirty="0" smtClean="0"/>
              <a:t>&lt;click&gt;</a:t>
            </a:r>
          </a:p>
          <a:p>
            <a:r>
              <a:rPr lang="en-GB" baseline="0" dirty="0" smtClean="0"/>
              <a:t>Reciprocity is the social rule that if I do something for you, not only must you do something for me in return, but I can also ask a favour from you, even one that is disproportionate. This is what food sellers do when they give you a taste of cheese then sell you a pound or two of the stuff. Reciprocity is a gap based on social rules and values. So we feel forced to oblige when friends ask us for help. The gap is between what I owe and what I’ve done.</a:t>
            </a:r>
          </a:p>
          <a:p>
            <a:r>
              <a:rPr lang="en-GB" baseline="0" dirty="0" smtClean="0"/>
              <a:t>&lt;click&gt;</a:t>
            </a:r>
          </a:p>
          <a:p>
            <a:r>
              <a:rPr lang="en-GB" baseline="0" dirty="0" smtClean="0"/>
              <a:t>Most of the time we do things that align with our beliefs, because to not do so would create an action-belief tension gap. When we do something but we do not really believe in it, then the tension of the internal gap can actually lead us to change our beliefs. This is how brainwashing works. It is also powerful force that is used in business change where getting people to do things before they really believe they are the right things to do, and can be surprisingly effective. The trick with this is to do it softly. If they do things and can justify their action as ‘I was told to do it’ then they can also justify not changing their beliefs.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&lt;click&gt;</a:t>
            </a:r>
          </a:p>
          <a:p>
            <a:r>
              <a:rPr lang="en-GB" baseline="0" dirty="0" smtClean="0"/>
              <a:t>Social proof is about the tension of uncertainty. When we don’t know what to do and afraid of doing the wrong thing, we look to other people. There was a famous case in the 1960s of a young woman who was beaten and killed in public but nobody even called the police (this led to the theory of ‘bystander apathy’). When nobody takes the lead, nothing happens. This is used in persuasion by creating confusion and then taking charge. A useful tip is that if you fall over or have some kind of heart problem. Don’t just yell ‘help’, as people will expect others to help. Point at a person and say ‘You in the yellow coat, call for an ambulance now!’</a:t>
            </a:r>
          </a:p>
          <a:p>
            <a:r>
              <a:rPr lang="en-GB" baseline="0" dirty="0" smtClean="0"/>
              <a:t>&lt;click&gt;</a:t>
            </a:r>
          </a:p>
          <a:p>
            <a:r>
              <a:rPr lang="en-GB" baseline="0" dirty="0" smtClean="0"/>
              <a:t>Authority gaps are what you feel when a policeman or manager tells you to do something (or even anyone in uniform). You obey to reduce these gaps, which are based on the rules of the country or company, but are also likely to be built into our social values, which say ‘do what authorities tell you’. This gap is also the one where we believe what we are told by experts, so becoming an expert can give you more power. This is one reason why I wrote books – people think that makes you very knowledgeable. Actually, it just means you are anally persistent. Writing books, I found, are good for getting jobs and work but not making money.</a:t>
            </a:r>
          </a:p>
          <a:p>
            <a:r>
              <a:rPr lang="en-GB" baseline="0" dirty="0" smtClean="0"/>
              <a:t>&lt;click&gt;</a:t>
            </a:r>
          </a:p>
          <a:p>
            <a:r>
              <a:rPr lang="en-GB" baseline="0" dirty="0" smtClean="0"/>
              <a:t>If you like me, then you trust me and will experience a gap whenever I am unhappy or in need that will motivate you to help. Liking is a principle that sales people use a lot (they also use all the other methods – I could watch a good sales person all day, and sometimes I confuse the socks off them – but that’s another story).</a:t>
            </a:r>
          </a:p>
          <a:p>
            <a:r>
              <a:rPr lang="en-GB" baseline="0" dirty="0" smtClean="0"/>
              <a:t>&lt;click&gt;</a:t>
            </a:r>
          </a:p>
          <a:p>
            <a:r>
              <a:rPr lang="en-GB" baseline="0" dirty="0" smtClean="0"/>
              <a:t>And finally, scarcity. We want what we haven’t got (and especially if those we like have it). We also want things which we may not be able to get again. Auctions use this principle, as do the events that shops laughingly call ‘sales’. And of course capitalism is founded on it.</a:t>
            </a:r>
          </a:p>
          <a:p>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15</a:t>
            </a:fld>
            <a:endParaRPr lang="en-US"/>
          </a:p>
        </p:txBody>
      </p:sp>
    </p:spTree>
    <p:extLst>
      <p:ext uri="{BB962C8B-B14F-4D97-AF65-F5344CB8AC3E}">
        <p14:creationId xmlns:p14="http://schemas.microsoft.com/office/powerpoint/2010/main" val="205391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hotel near</a:t>
            </a:r>
            <a:r>
              <a:rPr lang="en-GB" baseline="0" dirty="0" smtClean="0"/>
              <a:t> Bristol Airport. Note the scarcity and social proof pressure</a:t>
            </a:r>
          </a:p>
          <a:p>
            <a:endParaRPr lang="en-GB" baseline="0" dirty="0" smtClean="0"/>
          </a:p>
          <a:p>
            <a:r>
              <a:rPr lang="en-GB" baseline="0" dirty="0" smtClean="0"/>
              <a:t>Authority: Recommended for you (also elements of liking and reciprocity)</a:t>
            </a:r>
          </a:p>
          <a:p>
            <a:endParaRPr lang="en-GB" baseline="0" dirty="0" smtClean="0"/>
          </a:p>
          <a:p>
            <a:r>
              <a:rPr lang="en-GB" baseline="0" dirty="0" smtClean="0"/>
              <a:t>Scarcity: ‘high demand – </a:t>
            </a:r>
            <a:r>
              <a:rPr lang="en-GB" u="sng" baseline="0" dirty="0" smtClean="0"/>
              <a:t>only</a:t>
            </a:r>
            <a:r>
              <a:rPr lang="en-GB" baseline="0" dirty="0" smtClean="0"/>
              <a:t> 2 rooms left’ + ‘last remaining rooms’</a:t>
            </a:r>
          </a:p>
          <a:p>
            <a:endParaRPr lang="en-GB" baseline="0" dirty="0" smtClean="0"/>
          </a:p>
          <a:p>
            <a:r>
              <a:rPr lang="en-GB" baseline="0" dirty="0" smtClean="0"/>
              <a:t>Social proof: ‘Booked 2 times in last 24 hours’ + Domestic Travellers’ Choice + 121 reviews at very clean and **** 8.3 ‘very good’ from 311 reviews (but no scoring distribution – though long tail proved ok)</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16</a:t>
            </a:fld>
            <a:endParaRPr lang="en-US"/>
          </a:p>
        </p:txBody>
      </p:sp>
    </p:spTree>
    <p:extLst>
      <p:ext uri="{BB962C8B-B14F-4D97-AF65-F5344CB8AC3E}">
        <p14:creationId xmlns:p14="http://schemas.microsoft.com/office/powerpoint/2010/main" val="1579924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recently,</a:t>
            </a:r>
            <a:r>
              <a:rPr lang="en-GB" baseline="0" dirty="0" smtClean="0"/>
              <a:t> and in particular in business to business selling, a method called ‘SPIN selling’ is used. It deliberately fixes the problems with traditional selling.</a:t>
            </a:r>
          </a:p>
          <a:p>
            <a:r>
              <a:rPr lang="en-GB" baseline="0" dirty="0" smtClean="0"/>
              <a:t>&lt;click&gt;</a:t>
            </a:r>
          </a:p>
          <a:p>
            <a:r>
              <a:rPr lang="en-GB" baseline="0" dirty="0" smtClean="0"/>
              <a:t>Situation questions are about gaining information, giving the sales person ammunition to customise their subsequent spiel (and appear similar to you). </a:t>
            </a:r>
          </a:p>
          <a:p>
            <a:r>
              <a:rPr lang="en-GB" baseline="0" dirty="0" smtClean="0"/>
              <a:t>– Where have you come from? What company? </a:t>
            </a:r>
          </a:p>
          <a:p>
            <a:r>
              <a:rPr lang="en-GB" baseline="0" dirty="0" smtClean="0"/>
              <a:t>&lt;click&gt;</a:t>
            </a:r>
          </a:p>
          <a:p>
            <a:r>
              <a:rPr lang="en-GB" baseline="0" dirty="0" smtClean="0"/>
              <a:t>Problem questions are also about gaining information, this time in order to find a point where tension would work. </a:t>
            </a:r>
          </a:p>
          <a:p>
            <a:r>
              <a:rPr lang="en-GB" baseline="0" dirty="0" smtClean="0"/>
              <a:t>-- Why are you here? What are you looking to learn?</a:t>
            </a:r>
          </a:p>
          <a:p>
            <a:r>
              <a:rPr lang="en-GB" baseline="0" dirty="0" smtClean="0"/>
              <a:t>&lt;click&gt;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If I presented the solution here but you didn’t feel the tension of the problem, then all that would happen is resistance and we’d be back into objection handling. </a:t>
            </a:r>
          </a:p>
          <a:p>
            <a:r>
              <a:rPr lang="en-GB" baseline="0" dirty="0" smtClean="0"/>
              <a:t>Implication questions are designed to build tension. </a:t>
            </a:r>
          </a:p>
          <a:p>
            <a:r>
              <a:rPr lang="en-GB" baseline="0" dirty="0" smtClean="0"/>
              <a:t>-- So what happens if you go home from this conference, your manager asks ‘what did you learn?’ and you can’t think of a single thing? Is your manager then going to let you come next year?</a:t>
            </a:r>
          </a:p>
          <a:p>
            <a:r>
              <a:rPr lang="en-GB" baseline="0" dirty="0" smtClean="0"/>
              <a:t>&lt;click&gt;</a:t>
            </a:r>
          </a:p>
          <a:p>
            <a:r>
              <a:rPr lang="en-GB" baseline="0" dirty="0" smtClean="0"/>
              <a:t>Need-payoff questions seek to create strong closure and consequent commitment.</a:t>
            </a:r>
          </a:p>
          <a:p>
            <a:r>
              <a:rPr lang="en-GB" dirty="0" smtClean="0"/>
              <a:t>-- What I can</a:t>
            </a:r>
            <a:r>
              <a:rPr lang="en-GB" baseline="0" dirty="0" smtClean="0"/>
              <a:t> tell you something now that could save your company a huge sum? Would you be ready to listen now?</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17</a:t>
            </a:fld>
            <a:endParaRPr lang="en-US"/>
          </a:p>
        </p:txBody>
      </p:sp>
    </p:spTree>
    <p:extLst>
      <p:ext uri="{BB962C8B-B14F-4D97-AF65-F5344CB8AC3E}">
        <p14:creationId xmlns:p14="http://schemas.microsoft.com/office/powerpoint/2010/main" val="80300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baseline="0" dirty="0" smtClean="0"/>
              <a:t>is perhaps the most common pattern for changing minds and is hugely visible in SPIN.</a:t>
            </a:r>
          </a:p>
          <a:p>
            <a:r>
              <a:rPr lang="en-GB" baseline="0" dirty="0" smtClean="0"/>
              <a:t>&lt;click&gt;</a:t>
            </a:r>
          </a:p>
          <a:p>
            <a:r>
              <a:rPr lang="en-GB" baseline="0" dirty="0" smtClean="0"/>
              <a:t>‘Hurt and rescue’ sounds pretty unpleasant, yet this is essentially what is going on in many situations, for example:</a:t>
            </a:r>
          </a:p>
          <a:p>
            <a:endParaRPr lang="en-GB" baseline="0" dirty="0" smtClean="0"/>
          </a:p>
          <a:p>
            <a:r>
              <a:rPr lang="en-GB" baseline="0" dirty="0" smtClean="0"/>
              <a:t>When a parent looks sternly at an errant child, but then hugs them and says everything will be alright.</a:t>
            </a:r>
          </a:p>
          <a:p>
            <a:r>
              <a:rPr lang="en-GB" baseline="0" dirty="0" smtClean="0"/>
              <a:t>When a teacher poses difficult questions then helps the students answer them.</a:t>
            </a:r>
          </a:p>
          <a:p>
            <a:r>
              <a:rPr lang="en-GB" baseline="0" dirty="0" smtClean="0"/>
              <a:t>When a sales person reminds you of the risk of burglary before selling you insurance.</a:t>
            </a:r>
          </a:p>
          <a:p>
            <a:r>
              <a:rPr lang="en-GB" baseline="0" dirty="0" smtClean="0"/>
              <a:t>When a builder comes around to your house and takes a sharp intake of breath before telling you he can fix this terrible problem.</a:t>
            </a:r>
          </a:p>
          <a:p>
            <a:r>
              <a:rPr lang="en-GB" baseline="0" dirty="0" smtClean="0"/>
              <a:t>When a leader talks of the problems the organization is facing before outlining their brave new vision for the future.</a:t>
            </a:r>
          </a:p>
          <a:p>
            <a:endParaRPr lang="en-GB" baseline="0" dirty="0" smtClean="0"/>
          </a:p>
          <a:p>
            <a:r>
              <a:rPr lang="en-GB" baseline="0" dirty="0" smtClean="0"/>
              <a:t>Hurt and rescue are, after all, just tension and closure.</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18</a:t>
            </a:fld>
            <a:endParaRPr lang="en-US"/>
          </a:p>
        </p:txBody>
      </p:sp>
    </p:spTree>
    <p:extLst>
      <p:ext uri="{BB962C8B-B14F-4D97-AF65-F5344CB8AC3E}">
        <p14:creationId xmlns:p14="http://schemas.microsoft.com/office/powerpoint/2010/main" val="420462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negotiation,</a:t>
            </a:r>
            <a:r>
              <a:rPr lang="en-GB" baseline="0" dirty="0" smtClean="0"/>
              <a:t> there was a programme at Harvard in the early 80s that had been commissioned by the government to find a good way to negotiation with the Russians on arms limitation. In fact it turned out to be good for all kinds of collaborative negotiation (as opposed to the typical competitive approach) and was immortalized in two books: Getting to Yes by Fisher and </a:t>
            </a:r>
            <a:r>
              <a:rPr lang="en-GB" baseline="0" dirty="0" err="1" smtClean="0"/>
              <a:t>Ury</a:t>
            </a:r>
            <a:r>
              <a:rPr lang="en-GB" baseline="0" dirty="0" smtClean="0"/>
              <a:t>, and Getting Past No, just by William </a:t>
            </a:r>
            <a:r>
              <a:rPr lang="en-GB" baseline="0" dirty="0" err="1" smtClean="0"/>
              <a:t>Ury</a:t>
            </a:r>
            <a:r>
              <a:rPr lang="en-GB" baseline="0" dirty="0" smtClean="0"/>
              <a:t>. This is an amalgam from these two books.</a:t>
            </a:r>
          </a:p>
          <a:p>
            <a:r>
              <a:rPr lang="en-GB" baseline="0" dirty="0" smtClean="0"/>
              <a:t>&lt;click&gt;</a:t>
            </a:r>
          </a:p>
          <a:p>
            <a:r>
              <a:rPr lang="en-GB" baseline="0" dirty="0" smtClean="0"/>
              <a:t>The first step is to ‘go to the balcony’, stepping back and looking dispassionately at the situation. This gives you clear information can also start to develop trust.</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&lt;click&gt;</a:t>
            </a:r>
          </a:p>
          <a:p>
            <a:r>
              <a:rPr lang="en-GB" dirty="0" smtClean="0"/>
              <a:t>Stepping to their side is very much about trust, seeing things</a:t>
            </a:r>
            <a:r>
              <a:rPr lang="en-GB" baseline="0" dirty="0" smtClean="0"/>
              <a:t> from their viewpoint and encouraging reciprocity. This helps build your trust, as well as theirs.</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&lt;click&gt;</a:t>
            </a:r>
          </a:p>
          <a:p>
            <a:r>
              <a:rPr lang="en-GB" dirty="0" smtClean="0"/>
              <a:t>Making it easy to say yes, builds positive tension, creating</a:t>
            </a:r>
            <a:r>
              <a:rPr lang="en-GB" baseline="0" dirty="0" smtClean="0"/>
              <a:t> desire.</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&lt;click&gt;</a:t>
            </a:r>
          </a:p>
          <a:p>
            <a:r>
              <a:rPr lang="en-GB" dirty="0" smtClean="0"/>
              <a:t>If positive tension doesn’t work, then negative tension makes it harder to say no. </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&lt;click&gt;</a:t>
            </a:r>
          </a:p>
          <a:p>
            <a:r>
              <a:rPr lang="en-GB" dirty="0" smtClean="0"/>
              <a:t>And last of all, you start to deploy</a:t>
            </a:r>
            <a:r>
              <a:rPr lang="en-GB" baseline="0" dirty="0" smtClean="0"/>
              <a:t> your BATNA,  your </a:t>
            </a:r>
            <a:r>
              <a:rPr lang="en-GB" dirty="0" smtClean="0"/>
              <a:t>Best Alternative</a:t>
            </a:r>
            <a:r>
              <a:rPr lang="en-GB" baseline="0" dirty="0" smtClean="0"/>
              <a:t> to a Negotiated Agreement, which is your walkaway alternative. This can be very powerful and the person with the strongest BATNA can be the one who get the most advantage from the negotiation.</a:t>
            </a:r>
          </a:p>
          <a:p>
            <a:endParaRPr lang="en-GB" baseline="0" dirty="0" smtClean="0"/>
          </a:p>
          <a:p>
            <a:r>
              <a:rPr lang="en-GB" baseline="0" dirty="0" smtClean="0"/>
              <a:t>In all of these, the intention is to get the person to the table for more detailed collaboration. Even when deploying the BATNA, the goal is to get them to talk, not walk.</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19</a:t>
            </a:fld>
            <a:endParaRPr lang="en-US"/>
          </a:p>
        </p:txBody>
      </p:sp>
    </p:spTree>
    <p:extLst>
      <p:ext uri="{BB962C8B-B14F-4D97-AF65-F5344CB8AC3E}">
        <p14:creationId xmlns:p14="http://schemas.microsoft.com/office/powerpoint/2010/main" val="410756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ago and far away.</a:t>
            </a:r>
            <a:r>
              <a:rPr lang="en-GB" baseline="0" dirty="0" smtClean="0"/>
              <a:t> In 1988, I was a software engineer with HP, happily coding in my Dilbert cube. And then one day a manager sidled up to me and says ‘</a:t>
            </a:r>
            <a:r>
              <a:rPr lang="en-GB" baseline="0" dirty="0" err="1" smtClean="0"/>
              <a:t>psst</a:t>
            </a:r>
            <a:r>
              <a:rPr lang="en-GB" baseline="0" dirty="0" smtClean="0"/>
              <a:t>. Do you want to work in Quality?’ And I said ‘yes, why not’. It would get me out of my cubicle and around the lab.</a:t>
            </a:r>
          </a:p>
          <a:p>
            <a:endParaRPr lang="en-GB" baseline="0" dirty="0" smtClean="0"/>
          </a:p>
          <a:p>
            <a:r>
              <a:rPr lang="en-GB" baseline="0" dirty="0" smtClean="0"/>
              <a:t>My first job was to set up some coding standards. So I kind of did the right thing, asking everyone for their ideas and collating it all in an easy 44 page handbook. Yes. 44 pages. Hey, I was an engineer! It had to be thorough!</a:t>
            </a:r>
          </a:p>
          <a:p>
            <a:r>
              <a:rPr lang="en-GB" baseline="0" dirty="0" smtClean="0"/>
              <a:t>&lt;click&gt;</a:t>
            </a:r>
          </a:p>
          <a:p>
            <a:r>
              <a:rPr lang="en-GB" baseline="0" dirty="0" smtClean="0"/>
              <a:t>Here’s the original email, from 29 years ago. And guess what? Everybody said the standards were great! And then they said ‘but I’m different. I’ve got my own way of doing things.’ And nobody used them.</a:t>
            </a:r>
          </a:p>
          <a:p>
            <a:endParaRPr lang="en-GB" baseline="0" dirty="0" smtClean="0"/>
          </a:p>
          <a:p>
            <a:r>
              <a:rPr lang="en-GB" baseline="0" dirty="0" smtClean="0"/>
              <a:t>This was my lightbulb moment. My ITPS (It’s the people, stupid). So, like a good engineer, I threw myself into understanding people. It’s a fascinating subject and I’m still at it.</a:t>
            </a:r>
          </a:p>
          <a:p>
            <a:r>
              <a:rPr lang="en-GB" baseline="0" dirty="0" smtClean="0"/>
              <a:t>&lt;click&gt;</a:t>
            </a:r>
          </a:p>
          <a:p>
            <a:r>
              <a:rPr lang="en-GB" baseline="0" dirty="0" smtClean="0"/>
              <a:t>The standards didn’t go to waste. I turned them into a book, published by Prentice-Hall, which sold pretty well and got me into writing. This is why I still have the email, btw. For those interested, the book is now online. </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2</a:t>
            </a:fld>
            <a:endParaRPr lang="en-US"/>
          </a:p>
        </p:txBody>
      </p:sp>
    </p:spTree>
    <p:extLst>
      <p:ext uri="{BB962C8B-B14F-4D97-AF65-F5344CB8AC3E}">
        <p14:creationId xmlns:p14="http://schemas.microsoft.com/office/powerpoint/2010/main" val="393725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Newspaper headlines have been using tension for years.</a:t>
            </a:r>
          </a:p>
          <a:p>
            <a:r>
              <a:rPr lang="en-GB" dirty="0" smtClean="0"/>
              <a:t>&lt;click&gt;</a:t>
            </a:r>
          </a:p>
          <a:p>
            <a:r>
              <a:rPr lang="en-GB" dirty="0" smtClean="0"/>
              <a:t>More recently, clickbait uses more subtle</a:t>
            </a:r>
            <a:r>
              <a:rPr lang="en-GB" baseline="0" dirty="0" smtClean="0"/>
              <a:t> tensions to lure readers to click on headlines that promise humour, knowledge, health and social fun. </a:t>
            </a:r>
          </a:p>
          <a:p>
            <a:endParaRPr lang="en-GB" baseline="0" dirty="0" smtClean="0"/>
          </a:p>
          <a:p>
            <a:r>
              <a:rPr lang="en-GB" baseline="0" dirty="0" smtClean="0"/>
              <a:t>In particular the gap is between what you don’t have now and what clicking will soon give you.</a:t>
            </a:r>
          </a:p>
          <a:p>
            <a:endParaRPr lang="en-GB" baseline="0" dirty="0" smtClean="0"/>
          </a:p>
          <a:p>
            <a:r>
              <a:rPr lang="en-GB" baseline="0" dirty="0" smtClean="0"/>
              <a:t>Look at the way trust is set up in just the first one here. ‘I promise’ is a classic request for trust. More subtly, the ‘29’, as a specific number implies this is based on careful research (trust). ‘Will make’ is authority. Laugh is tension (future happiness).</a:t>
            </a:r>
          </a:p>
          <a:p>
            <a:r>
              <a:rPr lang="en-GB" baseline="0" dirty="0" smtClean="0"/>
              <a:t>&lt;click&gt;</a:t>
            </a:r>
          </a:p>
          <a:p>
            <a:r>
              <a:rPr lang="en-GB" baseline="0" dirty="0" smtClean="0"/>
              <a:t>Here’s one from </a:t>
            </a:r>
            <a:r>
              <a:rPr lang="en-GB" baseline="0" dirty="0" err="1" smtClean="0"/>
              <a:t>Upworthy</a:t>
            </a:r>
            <a:r>
              <a:rPr lang="en-GB" baseline="0" dirty="0" smtClean="0"/>
              <a:t>. Feel the pressure, Harry!</a:t>
            </a:r>
          </a:p>
          <a:p>
            <a:r>
              <a:rPr lang="en-GB" baseline="0" dirty="0" smtClean="0"/>
              <a:t>&lt;click&gt;</a:t>
            </a:r>
          </a:p>
          <a:p>
            <a:r>
              <a:rPr lang="en-GB" baseline="0" dirty="0" smtClean="0"/>
              <a:t>This weird old trick plays directly on a woman’s body image.</a:t>
            </a:r>
          </a:p>
          <a:p>
            <a:r>
              <a:rPr lang="en-GB" baseline="0" dirty="0" smtClean="0"/>
              <a:t>&lt;click&gt;</a:t>
            </a:r>
          </a:p>
          <a:p>
            <a:r>
              <a:rPr lang="en-GB" baseline="0" dirty="0" smtClean="0"/>
              <a:t>This is seamlessly added to an article in a reputable national daily newspaper. Just look at the persuasive content!</a:t>
            </a:r>
          </a:p>
          <a:p>
            <a:endParaRPr lang="en-GB" baseline="0" dirty="0" smtClean="0"/>
          </a:p>
          <a:p>
            <a:r>
              <a:rPr lang="en-GB" baseline="0" dirty="0" smtClean="0"/>
              <a:t>They’re all around you, every day, cranking up your tension! </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20</a:t>
            </a:fld>
            <a:endParaRPr lang="en-US"/>
          </a:p>
        </p:txBody>
      </p:sp>
    </p:spTree>
    <p:extLst>
      <p:ext uri="{BB962C8B-B14F-4D97-AF65-F5344CB8AC3E}">
        <p14:creationId xmlns:p14="http://schemas.microsoft.com/office/powerpoint/2010/main" val="150214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machines</a:t>
            </a:r>
            <a:r>
              <a:rPr lang="en-GB" baseline="0" dirty="0" smtClean="0"/>
              <a:t> are learning to do it too. -- </a:t>
            </a:r>
            <a:r>
              <a:rPr lang="en-GB" dirty="0" smtClean="0"/>
              <a:t>And this piece</a:t>
            </a:r>
            <a:r>
              <a:rPr lang="en-GB" baseline="0" dirty="0" smtClean="0"/>
              <a:t> from the institute for the future is seven years old. </a:t>
            </a:r>
          </a:p>
          <a:p>
            <a:endParaRPr lang="en-GB" baseline="0" dirty="0" smtClean="0"/>
          </a:p>
          <a:p>
            <a:r>
              <a:rPr lang="en-GB" baseline="0" dirty="0" smtClean="0"/>
              <a:t>Even if you are not persuaded, you need to know how it works, because persuasion is being automated and targeted.</a:t>
            </a:r>
          </a:p>
          <a:p>
            <a:endParaRPr lang="en-GB" baseline="0" dirty="0" smtClean="0"/>
          </a:p>
          <a:p>
            <a:r>
              <a:rPr lang="en-GB" baseline="0" dirty="0" smtClean="0"/>
              <a:t>Google, </a:t>
            </a:r>
            <a:r>
              <a:rPr lang="en-GB" baseline="0" dirty="0" err="1" smtClean="0"/>
              <a:t>facebook</a:t>
            </a:r>
            <a:r>
              <a:rPr lang="en-GB" baseline="0" dirty="0" smtClean="0"/>
              <a:t> and others know your elephant better than you do – enjoy the ride, because you’re even less in charge now.</a:t>
            </a:r>
          </a:p>
          <a:p>
            <a:endParaRPr lang="en-GB" baseline="0" dirty="0" smtClean="0"/>
          </a:p>
          <a:p>
            <a:r>
              <a:rPr lang="en-GB" baseline="0" dirty="0" smtClean="0"/>
              <a:t>Just look at it!</a:t>
            </a:r>
          </a:p>
          <a:p>
            <a:pPr marL="171450" indent="-171450">
              <a:buFont typeface="Arial" panose="020B0604020202020204" pitchFamily="34" charset="0"/>
              <a:buChar char="•"/>
            </a:pPr>
            <a:r>
              <a:rPr lang="en-GB" baseline="0" dirty="0" smtClean="0"/>
              <a:t>The tensions of manipulated mass peer pressure</a:t>
            </a:r>
          </a:p>
          <a:p>
            <a:pPr marL="171450" indent="-171450">
              <a:buFont typeface="Arial" panose="020B0604020202020204" pitchFamily="34" charset="0"/>
              <a:buChar char="•"/>
            </a:pPr>
            <a:r>
              <a:rPr lang="en-GB" baseline="0" dirty="0" smtClean="0"/>
              <a:t>Telepathic technologies – or at least they seem that way</a:t>
            </a:r>
          </a:p>
          <a:p>
            <a:pPr marL="171450" indent="-171450">
              <a:buFont typeface="Arial" panose="020B0604020202020204" pitchFamily="34" charset="0"/>
              <a:buChar char="•"/>
            </a:pPr>
            <a:r>
              <a:rPr lang="en-GB" baseline="0" dirty="0" smtClean="0"/>
              <a:t>And emotionally intelligent computers!</a:t>
            </a:r>
          </a:p>
          <a:p>
            <a:endParaRPr lang="en-GB" baseline="0" dirty="0" smtClean="0"/>
          </a:p>
          <a:p>
            <a:r>
              <a:rPr lang="en-GB" baseline="0" dirty="0" smtClean="0"/>
              <a:t>When computers can emulate empathy and we literally cannot help falling in love with them, the Turing Test will surely be conquered. </a:t>
            </a:r>
          </a:p>
          <a:p>
            <a:endParaRPr lang="en-GB" baseline="0" dirty="0" smtClean="0"/>
          </a:p>
          <a:p>
            <a:r>
              <a:rPr lang="en-GB" baseline="0" dirty="0" smtClean="0"/>
              <a:t>But if we know how it works, we can talk more effectively to the elephant and win the rider’s war.</a:t>
            </a:r>
          </a:p>
          <a:p>
            <a:endParaRPr lang="en-GB" baseline="0" dirty="0" smtClean="0"/>
          </a:p>
        </p:txBody>
      </p:sp>
      <p:sp>
        <p:nvSpPr>
          <p:cNvPr id="4" name="Slide Number Placeholder 3"/>
          <p:cNvSpPr>
            <a:spLocks noGrp="1"/>
          </p:cNvSpPr>
          <p:nvPr>
            <p:ph type="sldNum" sz="quarter" idx="10"/>
          </p:nvPr>
        </p:nvSpPr>
        <p:spPr/>
        <p:txBody>
          <a:bodyPr/>
          <a:lstStyle/>
          <a:p>
            <a:fld id="{B3091AB9-E64B-45DF-A713-09DA4441FCB5}" type="slidenum">
              <a:rPr lang="en-US" smtClean="0"/>
              <a:pPr/>
              <a:t>21</a:t>
            </a:fld>
            <a:endParaRPr lang="en-US"/>
          </a:p>
        </p:txBody>
      </p:sp>
    </p:spTree>
    <p:extLst>
      <p:ext uri="{BB962C8B-B14F-4D97-AF65-F5344CB8AC3E}">
        <p14:creationId xmlns:p14="http://schemas.microsoft.com/office/powerpoint/2010/main" val="4160372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I’m a keen photographer. Photography is much like changing minds. Anyone can take a photograph. Just press the button.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It also is quite easy to get better at it. Be deliberate. Try new stuff. Notice what works and what doesn’t, and find out why.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Changing minds is like this. We all can do</a:t>
            </a:r>
            <a:r>
              <a:rPr lang="en-GB" sz="1200" kern="1200" baseline="0" dirty="0" smtClean="0">
                <a:solidFill>
                  <a:schemeClr val="tx1"/>
                </a:solidFill>
                <a:effectLst/>
                <a:latin typeface="Arial" charset="0"/>
                <a:ea typeface="+mn-ea"/>
                <a:cs typeface="+mn-cs"/>
              </a:rPr>
              <a:t> it. And we can all</a:t>
            </a:r>
            <a:r>
              <a:rPr lang="en-GB" sz="1200" kern="1200" dirty="0" smtClean="0">
                <a:solidFill>
                  <a:schemeClr val="tx1"/>
                </a:solidFill>
                <a:effectLst/>
                <a:latin typeface="Arial" charset="0"/>
                <a:ea typeface="+mn-ea"/>
                <a:cs typeface="+mn-cs"/>
              </a:rPr>
              <a:t> improve. And all it takes is an open mind and continuous learning.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I’ve found it a brilliant journey and I’m still working on it. As a means of becoming more successful, I can most certainly recommend it.</a:t>
            </a:r>
          </a:p>
          <a:p>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22</a:t>
            </a:fld>
            <a:endParaRPr lang="en-US"/>
          </a:p>
        </p:txBody>
      </p:sp>
    </p:spTree>
    <p:extLst>
      <p:ext uri="{BB962C8B-B14F-4D97-AF65-F5344CB8AC3E}">
        <p14:creationId xmlns:p14="http://schemas.microsoft.com/office/powerpoint/2010/main" val="94760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295C3-33B8-4B36-8B59-3A7820AAE7D0}" type="slidenum">
              <a:rPr lang="en-US"/>
              <a:pPr/>
              <a:t>23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sz="1200" kern="1200" dirty="0" smtClean="0">
              <a:solidFill>
                <a:schemeClr val="tx1"/>
              </a:solidFill>
              <a:effectLst/>
              <a:latin typeface="Arial" charset="0"/>
              <a:ea typeface="+mn-ea"/>
              <a:cs typeface="+mn-cs"/>
            </a:endParaRPr>
          </a:p>
          <a:p>
            <a:endParaRPr lang="en-GB" dirty="0" smtClean="0"/>
          </a:p>
          <a:p>
            <a:endParaRPr lang="en-GB" baseline="0" dirty="0" smtClean="0"/>
          </a:p>
          <a:p>
            <a:r>
              <a:rPr lang="en-GB" baseline="0" dirty="0" smtClean="0"/>
              <a:t>[IF TIME, GIVE A RUN THROUGH CHANGINGMINDS.ORG]</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I’d not really thought about persuasion before. It seemed like some kind of evil mastermind stuff. Wicked hypnotism and all that. You are in my power. Nah. We’re not that dumb.</a:t>
            </a:r>
          </a:p>
          <a:p>
            <a:endParaRPr lang="en-GB" baseline="0" dirty="0" smtClean="0"/>
          </a:p>
        </p:txBody>
      </p:sp>
      <p:sp>
        <p:nvSpPr>
          <p:cNvPr id="4" name="Slide Number Placeholder 3"/>
          <p:cNvSpPr>
            <a:spLocks noGrp="1"/>
          </p:cNvSpPr>
          <p:nvPr>
            <p:ph type="sldNum" sz="quarter" idx="10"/>
          </p:nvPr>
        </p:nvSpPr>
        <p:spPr/>
        <p:txBody>
          <a:bodyPr/>
          <a:lstStyle/>
          <a:p>
            <a:fld id="{B3091AB9-E64B-45DF-A713-09DA4441FCB5}" type="slidenum">
              <a:rPr lang="en-US" smtClean="0"/>
              <a:pPr/>
              <a:t>3</a:t>
            </a:fld>
            <a:endParaRPr lang="en-US"/>
          </a:p>
        </p:txBody>
      </p:sp>
    </p:spTree>
    <p:extLst>
      <p:ext uri="{BB962C8B-B14F-4D97-AF65-F5344CB8AC3E}">
        <p14:creationId xmlns:p14="http://schemas.microsoft.com/office/powerpoint/2010/main" val="241553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a:t>
            </a:r>
            <a:r>
              <a:rPr lang="en-GB" baseline="0" dirty="0" smtClean="0"/>
              <a:t> this it? Behaviourism? Pull the strings? Press the hot buttons? Pavlov all the way down?</a:t>
            </a:r>
          </a:p>
          <a:p>
            <a:endParaRPr lang="en-GB" baseline="0" dirty="0" smtClean="0"/>
          </a:p>
          <a:p>
            <a:r>
              <a:rPr lang="en-GB" baseline="0" dirty="0" smtClean="0"/>
              <a:t>A bit, but not a lot.</a:t>
            </a:r>
          </a:p>
          <a:p>
            <a:endParaRPr lang="en-GB" baseline="0" dirty="0" smtClean="0"/>
          </a:p>
          <a:p>
            <a:r>
              <a:rPr lang="en-GB" baseline="0" dirty="0" smtClean="0"/>
              <a:t>I’ve certainly seen managers act this way. And I’ve seen people getting piddled off about it.</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B3091AB9-E64B-45DF-A713-09DA4441FCB5}" type="slidenum">
              <a:rPr lang="en-US" smtClean="0"/>
              <a:pPr/>
              <a:t>4</a:t>
            </a:fld>
            <a:endParaRPr lang="en-US"/>
          </a:p>
        </p:txBody>
      </p:sp>
    </p:spTree>
    <p:extLst>
      <p:ext uri="{BB962C8B-B14F-4D97-AF65-F5344CB8AC3E}">
        <p14:creationId xmlns:p14="http://schemas.microsoft.com/office/powerpoint/2010/main" val="318444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wasn’t that great myself. This was my approach.</a:t>
            </a:r>
            <a:r>
              <a:rPr lang="en-GB" baseline="0" dirty="0" smtClean="0"/>
              <a:t> Which was pretty much like everyone else there.</a:t>
            </a:r>
          </a:p>
          <a:p>
            <a:endParaRPr lang="en-GB" baseline="0" dirty="0" smtClean="0"/>
          </a:p>
          <a:p>
            <a:r>
              <a:rPr lang="en-GB" baseline="0" dirty="0" smtClean="0"/>
              <a:t>I still struggle with it. My name is David. I am a PowerPoint addict. </a:t>
            </a:r>
            <a:endParaRPr lang="en-GB" dirty="0" smtClean="0"/>
          </a:p>
          <a:p>
            <a:endParaRPr lang="en-GB" dirty="0" smtClean="0"/>
          </a:p>
          <a:p>
            <a:r>
              <a:rPr lang="en-GB" dirty="0" smtClean="0"/>
              <a:t>Is</a:t>
            </a:r>
            <a:r>
              <a:rPr lang="en-GB" baseline="0" dirty="0" smtClean="0"/>
              <a:t> this the engineering approach? Facts are good. The problem is, they can be surprisingly unpersuasive. And more does not mean better.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5</a:t>
            </a:fld>
            <a:endParaRPr lang="en-US"/>
          </a:p>
        </p:txBody>
      </p:sp>
    </p:spTree>
    <p:extLst>
      <p:ext uri="{BB962C8B-B14F-4D97-AF65-F5344CB8AC3E}">
        <p14:creationId xmlns:p14="http://schemas.microsoft.com/office/powerpoint/2010/main" val="159130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chewed into the field. Read everything</a:t>
            </a:r>
            <a:r>
              <a:rPr lang="en-GB" baseline="0" dirty="0" smtClean="0"/>
              <a:t> I could, across lots of disciplines. </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6</a:t>
            </a:fld>
            <a:endParaRPr lang="en-US"/>
          </a:p>
        </p:txBody>
      </p:sp>
    </p:spTree>
    <p:extLst>
      <p:ext uri="{BB962C8B-B14F-4D97-AF65-F5344CB8AC3E}">
        <p14:creationId xmlns:p14="http://schemas.microsoft.com/office/powerpoint/2010/main" val="239978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chewed around sales, marketing and all kinds of disciplines but in the end I had to bite the bullet and get into the weeds in psychology.</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Someone once said ‘You can talk about girls all you like, but in the end</a:t>
            </a:r>
            <a:r>
              <a:rPr lang="en-GB" baseline="0" dirty="0" smtClean="0"/>
              <a:t> you’ve got to ask them out.’</a:t>
            </a:r>
            <a:endParaRPr lang="en-GB" dirty="0" smtClean="0"/>
          </a:p>
          <a:p>
            <a:endParaRPr lang="en-GB" baseline="0" dirty="0" smtClean="0"/>
          </a:p>
          <a:p>
            <a:r>
              <a:rPr lang="en-GB" baseline="0" dirty="0" smtClean="0"/>
              <a:t>God help me, I even started reading academic journals. Worse: I got to like them. And I still do it!</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7</a:t>
            </a:fld>
            <a:endParaRPr lang="en-US"/>
          </a:p>
        </p:txBody>
      </p:sp>
    </p:spTree>
    <p:extLst>
      <p:ext uri="{BB962C8B-B14F-4D97-AF65-F5344CB8AC3E}">
        <p14:creationId xmlns:p14="http://schemas.microsoft.com/office/powerpoint/2010/main" val="13737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 useful model</a:t>
            </a:r>
            <a:r>
              <a:rPr lang="en-GB" baseline="0" dirty="0" smtClean="0"/>
              <a:t> of the mind, where the rider is the conscious, rational mind, while the elephant is the unconscious, irrational mind.</a:t>
            </a:r>
          </a:p>
          <a:p>
            <a:endParaRPr lang="en-GB" baseline="0" dirty="0" smtClean="0"/>
          </a:p>
          <a:p>
            <a:r>
              <a:rPr lang="en-GB" baseline="0" dirty="0" smtClean="0"/>
              <a:t>Guess where the feelings come from. You can’t consciously decide to be happy or feel anything without persuading the elephant to go along with the game.</a:t>
            </a:r>
          </a:p>
          <a:p>
            <a:endParaRPr lang="en-GB" baseline="0" dirty="0" smtClean="0"/>
          </a:p>
          <a:p>
            <a:r>
              <a:rPr lang="en-GB" baseline="0" dirty="0" smtClean="0"/>
              <a:t>When you persuade, you need to convince the other person’s elephant far more than the rider.</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8</a:t>
            </a:fld>
            <a:endParaRPr lang="en-US"/>
          </a:p>
        </p:txBody>
      </p:sp>
    </p:spTree>
    <p:extLst>
      <p:ext uri="{BB962C8B-B14F-4D97-AF65-F5344CB8AC3E}">
        <p14:creationId xmlns:p14="http://schemas.microsoft.com/office/powerpoint/2010/main" val="129996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make</a:t>
            </a:r>
            <a:r>
              <a:rPr lang="en-GB" baseline="0" dirty="0" smtClean="0"/>
              <a:t> decisions</a:t>
            </a:r>
            <a:r>
              <a:rPr lang="en-GB" dirty="0" smtClean="0"/>
              <a:t>? If we understand this, then perhaps we</a:t>
            </a:r>
            <a:r>
              <a:rPr lang="en-GB" baseline="0" dirty="0" smtClean="0"/>
              <a:t> can change minds.</a:t>
            </a:r>
            <a:endParaRPr lang="en-GB" dirty="0" smtClean="0"/>
          </a:p>
          <a:p>
            <a:r>
              <a:rPr lang="en-GB" dirty="0" smtClean="0"/>
              <a:t>&lt;click&gt;</a:t>
            </a:r>
          </a:p>
          <a:p>
            <a:r>
              <a:rPr lang="en-GB" dirty="0" smtClean="0"/>
              <a:t>Partly, we decide</a:t>
            </a:r>
            <a:r>
              <a:rPr lang="en-GB" baseline="0" dirty="0" smtClean="0"/>
              <a:t> with our minds.</a:t>
            </a:r>
          </a:p>
          <a:p>
            <a:r>
              <a:rPr lang="en-GB" baseline="0" dirty="0" smtClean="0"/>
              <a:t>&lt;click&gt;</a:t>
            </a:r>
          </a:p>
          <a:p>
            <a:r>
              <a:rPr lang="en-GB" baseline="0" dirty="0" smtClean="0"/>
              <a:t>But mostly, and especially in the final decision, we decide with our emotions. </a:t>
            </a:r>
          </a:p>
          <a:p>
            <a:endParaRPr lang="en-GB" baseline="0" dirty="0" smtClean="0"/>
          </a:p>
          <a:p>
            <a:r>
              <a:rPr lang="en-GB" baseline="0" dirty="0" smtClean="0"/>
              <a:t>I found this very uncomfortable, I consider myself a pretty rational person. In fact it was rather an annoying thought. QED.</a:t>
            </a:r>
          </a:p>
          <a:p>
            <a:endParaRPr lang="en-GB" baseline="0" dirty="0" smtClean="0"/>
          </a:p>
          <a:p>
            <a:r>
              <a:rPr lang="en-GB" baseline="0" dirty="0" smtClean="0"/>
              <a:t>The bottom line is that </a:t>
            </a:r>
            <a:r>
              <a:rPr lang="en-GB" baseline="0" dirty="0" err="1" smtClean="0"/>
              <a:t>ff</a:t>
            </a:r>
            <a:r>
              <a:rPr lang="en-GB" baseline="0" dirty="0" smtClean="0"/>
              <a:t> you want to persuade, you have to pay attention to feelings, even more than thoughts.</a:t>
            </a:r>
          </a:p>
          <a:p>
            <a:endParaRPr lang="en-GB" baseline="0" dirty="0" smtClean="0"/>
          </a:p>
          <a:p>
            <a:r>
              <a:rPr lang="en-GB" baseline="0" dirty="0" smtClean="0"/>
              <a:t>Feelings are deeper than thought. It’s an animal thing. You can’t stop them. Even if you think you are, you aren’t.</a:t>
            </a:r>
          </a:p>
          <a:p>
            <a:endParaRPr lang="en-GB" baseline="0" dirty="0" smtClean="0"/>
          </a:p>
          <a:p>
            <a:r>
              <a:rPr lang="en-GB" baseline="0" dirty="0" smtClean="0"/>
              <a:t>So the core pattern is mostly about feelings. This is critical.</a:t>
            </a:r>
          </a:p>
          <a:p>
            <a:endParaRPr lang="en-GB" baseline="0" dirty="0" smtClean="0"/>
          </a:p>
          <a:p>
            <a:r>
              <a:rPr lang="en-GB" baseline="0" dirty="0" smtClean="0"/>
              <a:t>Which means if you want to persuade, </a:t>
            </a:r>
            <a:r>
              <a:rPr lang="en-GB" u="sng" baseline="0" dirty="0" smtClean="0"/>
              <a:t>your job is to change how people feel</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3091AB9-E64B-45DF-A713-09DA4441FCB5}" type="slidenum">
              <a:rPr lang="en-US" smtClean="0"/>
              <a:pPr/>
              <a:t>9</a:t>
            </a:fld>
            <a:endParaRPr lang="en-US"/>
          </a:p>
        </p:txBody>
      </p:sp>
    </p:spTree>
    <p:extLst>
      <p:ext uri="{BB962C8B-B14F-4D97-AF65-F5344CB8AC3E}">
        <p14:creationId xmlns:p14="http://schemas.microsoft.com/office/powerpoint/2010/main" val="372228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75" y="-17463"/>
            <a:ext cx="9140825" cy="1219201"/>
          </a:xfrm>
          <a:prstGeom prst="rect">
            <a:avLst/>
          </a:prstGeom>
          <a:gradFill rotWithShape="1">
            <a:gsLst>
              <a:gs pos="0">
                <a:srgbClr val="CFD2F9"/>
              </a:gs>
              <a:gs pos="100000">
                <a:srgbClr val="CFD2F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123" name="Rectangle 3"/>
          <p:cNvSpPr>
            <a:spLocks noChangeArrowheads="1"/>
          </p:cNvSpPr>
          <p:nvPr/>
        </p:nvSpPr>
        <p:spPr bwMode="auto">
          <a:xfrm>
            <a:off x="3175" y="6600825"/>
            <a:ext cx="9140825"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5126" name="Oval 6"/>
          <p:cNvSpPr>
            <a:spLocks noChangeArrowheads="1"/>
          </p:cNvSpPr>
          <p:nvPr/>
        </p:nvSpPr>
        <p:spPr bwMode="auto">
          <a:xfrm>
            <a:off x="3786188" y="3471863"/>
            <a:ext cx="1489075" cy="19367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8" name="Rectangle 8"/>
          <p:cNvSpPr>
            <a:spLocks noGrp="1" noChangeArrowheads="1"/>
          </p:cNvSpPr>
          <p:nvPr>
            <p:ph type="dt" sz="half" idx="2"/>
          </p:nvPr>
        </p:nvSpPr>
        <p:spPr>
          <a:xfrm>
            <a:off x="7023100" y="6683375"/>
            <a:ext cx="1092200" cy="174625"/>
          </a:xfrm>
        </p:spPr>
        <p:txBody>
          <a:bodyPr/>
          <a:lstStyle>
            <a:lvl1pPr>
              <a:defRPr/>
            </a:lvl1pPr>
          </a:lstStyle>
          <a:p>
            <a:r>
              <a:rPr lang="en-US" dirty="0" smtClean="0"/>
              <a:t>DS 171010</a:t>
            </a:r>
            <a:endParaRPr lang="en-US" dirty="0"/>
          </a:p>
        </p:txBody>
      </p:sp>
      <p:sp>
        <p:nvSpPr>
          <p:cNvPr id="5129" name="Rectangle 9"/>
          <p:cNvSpPr>
            <a:spLocks noGrp="1" noChangeArrowheads="1"/>
          </p:cNvSpPr>
          <p:nvPr>
            <p:ph type="sldNum" sz="quarter" idx="4"/>
          </p:nvPr>
        </p:nvSpPr>
        <p:spPr>
          <a:xfrm>
            <a:off x="8229600" y="6673850"/>
            <a:ext cx="914400" cy="184150"/>
          </a:xfrm>
        </p:spPr>
        <p:txBody>
          <a:bodyPr/>
          <a:lstStyle>
            <a:lvl1pPr>
              <a:defRPr/>
            </a:lvl1pPr>
          </a:lstStyle>
          <a:p>
            <a:r>
              <a:rPr lang="en-US"/>
              <a:t> Page </a:t>
            </a:r>
            <a:fld id="{47846975-BA43-45CA-A856-5442BCF992B7}" type="slidenum">
              <a:rPr lang="en-US"/>
              <a:pPr/>
              <a:t>‹#›</a:t>
            </a:fld>
            <a:r>
              <a:rPr lang="en-US"/>
              <a:t> </a:t>
            </a:r>
          </a:p>
        </p:txBody>
      </p:sp>
      <p:sp>
        <p:nvSpPr>
          <p:cNvPr id="5130" name="Rectangle 10"/>
          <p:cNvSpPr>
            <a:spLocks noGrp="1" noChangeArrowheads="1"/>
          </p:cNvSpPr>
          <p:nvPr>
            <p:ph type="ftr" sz="quarter" idx="3"/>
          </p:nvPr>
        </p:nvSpPr>
        <p:spPr>
          <a:xfrm>
            <a:off x="1635125" y="6677025"/>
            <a:ext cx="2895600" cy="180975"/>
          </a:xfrm>
        </p:spPr>
        <p:txBody>
          <a:bodyPr/>
          <a:lstStyle>
            <a:lvl1pPr>
              <a:defRPr/>
            </a:lvl1pPr>
          </a:lstStyle>
          <a:p>
            <a:r>
              <a:rPr lang="en-GB" dirty="0" smtClean="0"/>
              <a:t>The Heart of Changing Minds (c) Changing Works Ltd</a:t>
            </a:r>
            <a:endParaRPr lang="en-US" dirty="0"/>
          </a:p>
        </p:txBody>
      </p:sp>
      <p:sp>
        <p:nvSpPr>
          <p:cNvPr id="5131" name="Rectangle 11"/>
          <p:cNvSpPr>
            <a:spLocks noGrp="1" noChangeArrowheads="1"/>
          </p:cNvSpPr>
          <p:nvPr>
            <p:ph type="ctrTitle"/>
          </p:nvPr>
        </p:nvSpPr>
        <p:spPr>
          <a:xfrm>
            <a:off x="685800" y="2003425"/>
            <a:ext cx="7772400" cy="1470025"/>
          </a:xfrm>
        </p:spPr>
        <p:txBody>
          <a:bodyPr/>
          <a:lstStyle>
            <a:lvl1pPr algn="ctr">
              <a:defRPr sz="6000"/>
            </a:lvl1pPr>
          </a:lstStyle>
          <a:p>
            <a:pPr lvl="0"/>
            <a:r>
              <a:rPr lang="en-US" noProof="0" smtClean="0"/>
              <a:t>Click to edit Master title style</a:t>
            </a:r>
          </a:p>
        </p:txBody>
      </p:sp>
      <p:sp>
        <p:nvSpPr>
          <p:cNvPr id="5132" name="Rectangle 12"/>
          <p:cNvSpPr>
            <a:spLocks noGrp="1" noChangeArrowheads="1"/>
          </p:cNvSpPr>
          <p:nvPr>
            <p:ph type="subTitle" idx="1"/>
          </p:nvPr>
        </p:nvSpPr>
        <p:spPr>
          <a:xfrm>
            <a:off x="1371600" y="4432300"/>
            <a:ext cx="6400800" cy="1206500"/>
          </a:xfrm>
        </p:spPr>
        <p:txBody>
          <a:bodyPr/>
          <a:lstStyle>
            <a:lvl1pPr marL="0" indent="0" algn="ctr">
              <a:buFontTx/>
              <a:buNone/>
              <a:defRPr sz="3000"/>
            </a:lvl1pPr>
          </a:lstStyle>
          <a:p>
            <a:pPr lvl="0"/>
            <a:r>
              <a:rPr lang="en-US" noProof="0" smtClean="0"/>
              <a:t>Click to edit Master subtitle style</a:t>
            </a: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269" y="6550721"/>
            <a:ext cx="1358900" cy="33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a:spLocks noChangeArrowheads="1"/>
          </p:cNvSpPr>
          <p:nvPr userDrawn="1"/>
        </p:nvSpPr>
        <p:spPr bwMode="auto">
          <a:xfrm>
            <a:off x="3175" y="6600825"/>
            <a:ext cx="9140825"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12" name="Rectangle 8"/>
          <p:cNvSpPr txBox="1">
            <a:spLocks noChangeArrowheads="1"/>
          </p:cNvSpPr>
          <p:nvPr userDrawn="1"/>
        </p:nvSpPr>
        <p:spPr bwMode="auto">
          <a:xfrm>
            <a:off x="7843838" y="6667500"/>
            <a:ext cx="762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ctr" defTabSz="736600" rtl="0" eaLnBrk="0" fontAlgn="base" hangingPunct="0">
              <a:spcBef>
                <a:spcPct val="0"/>
              </a:spcBef>
              <a:spcAft>
                <a:spcPct val="0"/>
              </a:spcAft>
              <a:defRPr sz="900" kern="1200">
                <a:solidFill>
                  <a:schemeClr val="bg1">
                    <a:lumMod val="50000"/>
                  </a:schemeClr>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mtClean="0"/>
              <a:t>DS 171010</a:t>
            </a:r>
            <a:endParaRPr lang="en-US" dirty="0"/>
          </a:p>
        </p:txBody>
      </p:sp>
      <p:sp>
        <p:nvSpPr>
          <p:cNvPr id="13" name="Rectangle 9"/>
          <p:cNvSpPr txBox="1">
            <a:spLocks noChangeArrowheads="1"/>
          </p:cNvSpPr>
          <p:nvPr userDrawn="1"/>
        </p:nvSpPr>
        <p:spPr bwMode="auto">
          <a:xfrm>
            <a:off x="8609013" y="6667500"/>
            <a:ext cx="534987"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ctr" defTabSz="736600" rtl="0" eaLnBrk="0" fontAlgn="base" hangingPunct="0">
              <a:spcBef>
                <a:spcPct val="0"/>
              </a:spcBef>
              <a:spcAft>
                <a:spcPct val="0"/>
              </a:spcAft>
              <a:defRPr sz="900" kern="1200">
                <a:solidFill>
                  <a:schemeClr val="bg2"/>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smtClean="0"/>
              <a:t> Page </a:t>
            </a:r>
            <a:fld id="{604D5B5B-F98F-46EA-94CB-22D3D90F1340}" type="slidenum">
              <a:rPr lang="en-US" smtClean="0"/>
              <a:pPr/>
              <a:t>‹#›</a:t>
            </a:fld>
            <a:r>
              <a:rPr lang="en-US" smtClean="0"/>
              <a:t> </a:t>
            </a:r>
            <a:endParaRPr lang="en-US" dirty="0"/>
          </a:p>
        </p:txBody>
      </p:sp>
      <p:sp>
        <p:nvSpPr>
          <p:cNvPr id="14" name="Rectangle 10"/>
          <p:cNvSpPr txBox="1">
            <a:spLocks noChangeArrowheads="1"/>
          </p:cNvSpPr>
          <p:nvPr userDrawn="1"/>
        </p:nvSpPr>
        <p:spPr bwMode="auto">
          <a:xfrm>
            <a:off x="1482730" y="6667500"/>
            <a:ext cx="297815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defPPr>
              <a:defRPr lang="en-US"/>
            </a:defPPr>
            <a:lvl1pPr algn="l" defTabSz="820738" rtl="0" eaLnBrk="0" fontAlgn="base" hangingPunct="0">
              <a:spcBef>
                <a:spcPct val="0"/>
              </a:spcBef>
              <a:spcAft>
                <a:spcPct val="0"/>
              </a:spcAft>
              <a:defRPr sz="900" kern="1200">
                <a:solidFill>
                  <a:schemeClr val="bg1">
                    <a:lumMod val="50000"/>
                  </a:schemeClr>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GB" smtClean="0"/>
              <a:t>The Heart of Changing Minds (c) Changing Works Ltd</a:t>
            </a:r>
            <a:endParaRPr lang="en-US" dirty="0"/>
          </a:p>
        </p:txBody>
      </p:sp>
      <p:grpSp>
        <p:nvGrpSpPr>
          <p:cNvPr id="15" name="Group 14"/>
          <p:cNvGrpSpPr/>
          <p:nvPr userDrawn="1"/>
        </p:nvGrpSpPr>
        <p:grpSpPr>
          <a:xfrm>
            <a:off x="3175" y="6591309"/>
            <a:ext cx="1177923" cy="282575"/>
            <a:chOff x="3175" y="6591309"/>
            <a:chExt cx="1177923" cy="282575"/>
          </a:xfrm>
        </p:grpSpPr>
        <p:sp>
          <p:nvSpPr>
            <p:cNvPr id="16"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16"/>
            <p:cNvGrpSpPr/>
            <p:nvPr userDrawn="1"/>
          </p:nvGrpSpPr>
          <p:grpSpPr>
            <a:xfrm>
              <a:off x="64294" y="6734184"/>
              <a:ext cx="1116804" cy="109538"/>
              <a:chOff x="85725" y="6743708"/>
              <a:chExt cx="1073944" cy="109538"/>
            </a:xfrm>
          </p:grpSpPr>
          <p:sp>
            <p:nvSpPr>
              <p:cNvPr id="22"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19"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20" name="Freeform 19"/>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3"/>
          <p:cNvSpPr>
            <a:spLocks noChangeArrowheads="1"/>
          </p:cNvSpPr>
          <p:nvPr userDrawn="1"/>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9" name="Date Placeholder 8"/>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10" name="Slide Number Placeholder 9"/>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a:t>
            </a:fld>
            <a:r>
              <a:rPr lang="en-US" dirty="0"/>
              <a:t> </a:t>
            </a:r>
          </a:p>
        </p:txBody>
      </p:sp>
      <p:sp>
        <p:nvSpPr>
          <p:cNvPr id="11" name="Footer Placeholder 10"/>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12" name="Group 11"/>
          <p:cNvGrpSpPr/>
          <p:nvPr userDrawn="1"/>
        </p:nvGrpSpPr>
        <p:grpSpPr>
          <a:xfrm>
            <a:off x="2767" y="6591309"/>
            <a:ext cx="1178332" cy="282575"/>
            <a:chOff x="3175" y="6591309"/>
            <a:chExt cx="1177923" cy="282575"/>
          </a:xfrm>
        </p:grpSpPr>
        <p:sp>
          <p:nvSpPr>
            <p:cNvPr id="13"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13"/>
            <p:cNvGrpSpPr/>
            <p:nvPr userDrawn="1"/>
          </p:nvGrpSpPr>
          <p:grpSpPr>
            <a:xfrm>
              <a:off x="64294" y="6734184"/>
              <a:ext cx="1116804" cy="109538"/>
              <a:chOff x="85725" y="6743708"/>
              <a:chExt cx="1073944" cy="109538"/>
            </a:xfrm>
          </p:grpSpPr>
          <p:sp>
            <p:nvSpPr>
              <p:cNvPr id="19"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16"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17" name="Freeform 16"/>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spTree>
    <p:extLst>
      <p:ext uri="{BB962C8B-B14F-4D97-AF65-F5344CB8AC3E}">
        <p14:creationId xmlns:p14="http://schemas.microsoft.com/office/powerpoint/2010/main" val="18306801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75" y="-17463"/>
            <a:ext cx="9140825" cy="1219201"/>
          </a:xfrm>
          <a:prstGeom prst="rect">
            <a:avLst/>
          </a:prstGeom>
          <a:gradFill rotWithShape="1">
            <a:gsLst>
              <a:gs pos="0">
                <a:srgbClr val="CFD2F9"/>
              </a:gs>
              <a:gs pos="100000">
                <a:srgbClr val="CFD2F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4099" name="Rectangle 3"/>
          <p:cNvSpPr>
            <a:spLocks noChangeArrowheads="1"/>
          </p:cNvSpPr>
          <p:nvPr/>
        </p:nvSpPr>
        <p:spPr bwMode="auto">
          <a:xfrm>
            <a:off x="3175" y="6600825"/>
            <a:ext cx="9140825"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4102" name="Oval 6"/>
          <p:cNvSpPr>
            <a:spLocks noChangeArrowheads="1"/>
          </p:cNvSpPr>
          <p:nvPr/>
        </p:nvSpPr>
        <p:spPr bwMode="auto">
          <a:xfrm>
            <a:off x="3786188" y="3471863"/>
            <a:ext cx="1489075" cy="19367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04" name="Rectangle 8"/>
          <p:cNvSpPr>
            <a:spLocks noGrp="1" noChangeArrowheads="1"/>
          </p:cNvSpPr>
          <p:nvPr>
            <p:ph type="dt" sz="half" idx="2"/>
          </p:nvPr>
        </p:nvSpPr>
        <p:spPr bwMode="auto">
          <a:xfrm>
            <a:off x="7843838" y="6667500"/>
            <a:ext cx="762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4105" name="Rectangle 9"/>
          <p:cNvSpPr>
            <a:spLocks noGrp="1" noChangeArrowheads="1"/>
          </p:cNvSpPr>
          <p:nvPr>
            <p:ph type="sldNum" sz="quarter" idx="4"/>
          </p:nvPr>
        </p:nvSpPr>
        <p:spPr bwMode="auto">
          <a:xfrm>
            <a:off x="8609013" y="6667500"/>
            <a:ext cx="534987"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a:t>
            </a:fld>
            <a:r>
              <a:rPr lang="en-US" dirty="0"/>
              <a:t> </a:t>
            </a:r>
          </a:p>
        </p:txBody>
      </p:sp>
      <p:sp>
        <p:nvSpPr>
          <p:cNvPr id="4106" name="Rectangle 10"/>
          <p:cNvSpPr>
            <a:spLocks noGrp="1" noChangeArrowheads="1"/>
          </p:cNvSpPr>
          <p:nvPr>
            <p:ph type="ftr" sz="quarter" idx="3"/>
          </p:nvPr>
        </p:nvSpPr>
        <p:spPr bwMode="auto">
          <a:xfrm>
            <a:off x="1482730" y="6667500"/>
            <a:ext cx="297815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sp>
        <p:nvSpPr>
          <p:cNvPr id="4107" name="Rectangle 11"/>
          <p:cNvSpPr>
            <a:spLocks noGrp="1" noChangeArrowheads="1"/>
          </p:cNvSpPr>
          <p:nvPr>
            <p:ph type="title"/>
          </p:nvPr>
        </p:nvSpPr>
        <p:spPr bwMode="auto">
          <a:xfrm>
            <a:off x="261938" y="115888"/>
            <a:ext cx="886936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en-US" smtClean="0"/>
              <a:t>Click to edit Master title style</a:t>
            </a:r>
          </a:p>
        </p:txBody>
      </p:sp>
      <p:sp>
        <p:nvSpPr>
          <p:cNvPr id="4108" name="Rectangle 12"/>
          <p:cNvSpPr>
            <a:spLocks noGrp="1" noChangeArrowheads="1"/>
          </p:cNvSpPr>
          <p:nvPr>
            <p:ph type="body" idx="1"/>
          </p:nvPr>
        </p:nvSpPr>
        <p:spPr bwMode="auto">
          <a:xfrm>
            <a:off x="628650" y="1268413"/>
            <a:ext cx="7759700"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1" name="Group 10"/>
          <p:cNvGrpSpPr/>
          <p:nvPr/>
        </p:nvGrpSpPr>
        <p:grpSpPr>
          <a:xfrm>
            <a:off x="3175" y="6591309"/>
            <a:ext cx="1177923" cy="282575"/>
            <a:chOff x="3175" y="6591309"/>
            <a:chExt cx="1177923" cy="282575"/>
          </a:xfrm>
        </p:grpSpPr>
        <p:sp>
          <p:nvSpPr>
            <p:cNvPr id="12"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12"/>
            <p:cNvGrpSpPr/>
            <p:nvPr userDrawn="1"/>
          </p:nvGrpSpPr>
          <p:grpSpPr>
            <a:xfrm>
              <a:off x="64294" y="6734184"/>
              <a:ext cx="1116804" cy="109538"/>
              <a:chOff x="85725" y="6743708"/>
              <a:chExt cx="1073944" cy="109538"/>
            </a:xfrm>
          </p:grpSpPr>
          <p:sp>
            <p:nvSpPr>
              <p:cNvPr id="18"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15"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16" name="Freeform 15"/>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hf hdr="0"/>
  <p:txStyles>
    <p:titleStyle>
      <a:lvl1pPr algn="l" defTabSz="820738" rtl="0" eaLnBrk="0" fontAlgn="base" hangingPunct="0">
        <a:spcBef>
          <a:spcPct val="0"/>
        </a:spcBef>
        <a:spcAft>
          <a:spcPct val="0"/>
        </a:spcAft>
        <a:defRPr sz="3600" b="1">
          <a:solidFill>
            <a:srgbClr val="003399"/>
          </a:solidFill>
          <a:latin typeface="+mj-lt"/>
          <a:ea typeface="+mj-ea"/>
          <a:cs typeface="+mj-cs"/>
        </a:defRPr>
      </a:lvl1pPr>
      <a:lvl2pPr algn="l" defTabSz="820738" rtl="0" eaLnBrk="0" fontAlgn="base" hangingPunct="0">
        <a:spcBef>
          <a:spcPct val="0"/>
        </a:spcBef>
        <a:spcAft>
          <a:spcPct val="0"/>
        </a:spcAft>
        <a:defRPr sz="3600" b="1">
          <a:solidFill>
            <a:srgbClr val="003399"/>
          </a:solidFill>
          <a:latin typeface="Arial Narrow" pitchFamily="34" charset="0"/>
        </a:defRPr>
      </a:lvl2pPr>
      <a:lvl3pPr algn="l" defTabSz="820738" rtl="0" eaLnBrk="0" fontAlgn="base" hangingPunct="0">
        <a:spcBef>
          <a:spcPct val="0"/>
        </a:spcBef>
        <a:spcAft>
          <a:spcPct val="0"/>
        </a:spcAft>
        <a:defRPr sz="3600" b="1">
          <a:solidFill>
            <a:srgbClr val="003399"/>
          </a:solidFill>
          <a:latin typeface="Arial Narrow" pitchFamily="34" charset="0"/>
        </a:defRPr>
      </a:lvl3pPr>
      <a:lvl4pPr algn="l" defTabSz="820738" rtl="0" eaLnBrk="0" fontAlgn="base" hangingPunct="0">
        <a:spcBef>
          <a:spcPct val="0"/>
        </a:spcBef>
        <a:spcAft>
          <a:spcPct val="0"/>
        </a:spcAft>
        <a:defRPr sz="3600" b="1">
          <a:solidFill>
            <a:srgbClr val="003399"/>
          </a:solidFill>
          <a:latin typeface="Arial Narrow" pitchFamily="34" charset="0"/>
        </a:defRPr>
      </a:lvl4pPr>
      <a:lvl5pPr algn="l" defTabSz="820738" rtl="0" eaLnBrk="0" fontAlgn="base" hangingPunct="0">
        <a:spcBef>
          <a:spcPct val="0"/>
        </a:spcBef>
        <a:spcAft>
          <a:spcPct val="0"/>
        </a:spcAft>
        <a:defRPr sz="3600" b="1">
          <a:solidFill>
            <a:srgbClr val="003399"/>
          </a:solidFill>
          <a:latin typeface="Arial Narrow" pitchFamily="34" charset="0"/>
        </a:defRPr>
      </a:lvl5pPr>
      <a:lvl6pPr marL="457200" algn="l" defTabSz="820738" rtl="0" eaLnBrk="0" fontAlgn="base" hangingPunct="0">
        <a:spcBef>
          <a:spcPct val="0"/>
        </a:spcBef>
        <a:spcAft>
          <a:spcPct val="0"/>
        </a:spcAft>
        <a:defRPr sz="3600" b="1">
          <a:solidFill>
            <a:srgbClr val="003399"/>
          </a:solidFill>
          <a:latin typeface="Arial Narrow" pitchFamily="34" charset="0"/>
        </a:defRPr>
      </a:lvl6pPr>
      <a:lvl7pPr marL="914400" algn="l" defTabSz="820738" rtl="0" eaLnBrk="0" fontAlgn="base" hangingPunct="0">
        <a:spcBef>
          <a:spcPct val="0"/>
        </a:spcBef>
        <a:spcAft>
          <a:spcPct val="0"/>
        </a:spcAft>
        <a:defRPr sz="3600" b="1">
          <a:solidFill>
            <a:srgbClr val="003399"/>
          </a:solidFill>
          <a:latin typeface="Arial Narrow" pitchFamily="34" charset="0"/>
        </a:defRPr>
      </a:lvl7pPr>
      <a:lvl8pPr marL="1371600" algn="l" defTabSz="820738" rtl="0" eaLnBrk="0" fontAlgn="base" hangingPunct="0">
        <a:spcBef>
          <a:spcPct val="0"/>
        </a:spcBef>
        <a:spcAft>
          <a:spcPct val="0"/>
        </a:spcAft>
        <a:defRPr sz="3600" b="1">
          <a:solidFill>
            <a:srgbClr val="003399"/>
          </a:solidFill>
          <a:latin typeface="Arial Narrow" pitchFamily="34" charset="0"/>
        </a:defRPr>
      </a:lvl8pPr>
      <a:lvl9pPr marL="1828800" algn="l" defTabSz="820738" rtl="0" eaLnBrk="0" fontAlgn="base" hangingPunct="0">
        <a:spcBef>
          <a:spcPct val="0"/>
        </a:spcBef>
        <a:spcAft>
          <a:spcPct val="0"/>
        </a:spcAft>
        <a:defRPr sz="3600" b="1">
          <a:solidFill>
            <a:srgbClr val="003399"/>
          </a:solidFill>
          <a:latin typeface="Arial Narrow" pitchFamily="34" charset="0"/>
        </a:defRPr>
      </a:lvl9pPr>
    </p:titleStyle>
    <p:bodyStyle>
      <a:lvl1pPr marL="307975" indent="-307975" algn="l" defTabSz="820738" rtl="0" eaLnBrk="0" fontAlgn="base" hangingPunct="0">
        <a:spcBef>
          <a:spcPct val="20000"/>
        </a:spcBef>
        <a:spcAft>
          <a:spcPct val="0"/>
        </a:spcAft>
        <a:buClr>
          <a:schemeClr val="accent2"/>
        </a:buClr>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Clr>
          <a:schemeClr val="accent1"/>
        </a:buClr>
        <a:buFont typeface="Wingdings" pitchFamily="2" charset="2"/>
        <a:buChar char="Ø"/>
        <a:defRPr sz="2300" b="1" i="1">
          <a:solidFill>
            <a:srgbClr val="0066FF"/>
          </a:solidFill>
          <a:latin typeface="+mn-lt"/>
        </a:defRPr>
      </a:lvl2pPr>
      <a:lvl3pPr marL="1025525" indent="-204788" algn="l" defTabSz="820738" rtl="0" eaLnBrk="0" fontAlgn="base" hangingPunct="0">
        <a:spcBef>
          <a:spcPct val="20000"/>
        </a:spcBef>
        <a:spcAft>
          <a:spcPct val="0"/>
        </a:spcAft>
        <a:buClr>
          <a:srgbClr val="008000"/>
        </a:buClr>
        <a:buFont typeface="Wingdings" pitchFamily="2" charset="2"/>
        <a:buChar char="F"/>
        <a:defRPr sz="2200" b="1" i="1">
          <a:solidFill>
            <a:srgbClr val="008000"/>
          </a:solidFill>
          <a:latin typeface="Times New Roman" pitchFamily="18" charset="0"/>
        </a:defRPr>
      </a:lvl3pPr>
      <a:lvl4pPr marL="1436688" indent="-206375" algn="l" defTabSz="820738" rtl="0" eaLnBrk="0" fontAlgn="base" hangingPunct="0">
        <a:spcBef>
          <a:spcPct val="20000"/>
        </a:spcBef>
        <a:spcAft>
          <a:spcPct val="0"/>
        </a:spcAft>
        <a:buChar char="–"/>
        <a:defRPr>
          <a:solidFill>
            <a:schemeClr val="tx1"/>
          </a:solidFill>
          <a:latin typeface="Times New Roman" pitchFamily="18" charset="0"/>
        </a:defRPr>
      </a:lvl4pPr>
      <a:lvl5pPr marL="1846263" indent="-204788" algn="l" defTabSz="820738" rtl="0" eaLnBrk="0" fontAlgn="base" hangingPunct="0">
        <a:spcBef>
          <a:spcPct val="20000"/>
        </a:spcBef>
        <a:spcAft>
          <a:spcPct val="0"/>
        </a:spcAft>
        <a:buChar char="»"/>
        <a:defRPr>
          <a:solidFill>
            <a:schemeClr val="tx1"/>
          </a:solidFill>
          <a:latin typeface="Times New Roman" pitchFamily="18" charset="0"/>
        </a:defRPr>
      </a:lvl5pPr>
      <a:lvl6pPr marL="2303463" indent="-204788" algn="l" defTabSz="820738" rtl="0" eaLnBrk="0" fontAlgn="base" hangingPunct="0">
        <a:spcBef>
          <a:spcPct val="20000"/>
        </a:spcBef>
        <a:spcAft>
          <a:spcPct val="0"/>
        </a:spcAft>
        <a:buChar char="»"/>
        <a:defRPr>
          <a:solidFill>
            <a:schemeClr val="tx1"/>
          </a:solidFill>
          <a:latin typeface="Times New Roman" pitchFamily="18" charset="0"/>
        </a:defRPr>
      </a:lvl6pPr>
      <a:lvl7pPr marL="2760663" indent="-204788" algn="l" defTabSz="820738" rtl="0" eaLnBrk="0" fontAlgn="base" hangingPunct="0">
        <a:spcBef>
          <a:spcPct val="20000"/>
        </a:spcBef>
        <a:spcAft>
          <a:spcPct val="0"/>
        </a:spcAft>
        <a:buChar char="»"/>
        <a:defRPr>
          <a:solidFill>
            <a:schemeClr val="tx1"/>
          </a:solidFill>
          <a:latin typeface="Times New Roman" pitchFamily="18" charset="0"/>
        </a:defRPr>
      </a:lvl7pPr>
      <a:lvl8pPr marL="3217863" indent="-204788" algn="l" defTabSz="820738" rtl="0" eaLnBrk="0" fontAlgn="base" hangingPunct="0">
        <a:spcBef>
          <a:spcPct val="20000"/>
        </a:spcBef>
        <a:spcAft>
          <a:spcPct val="0"/>
        </a:spcAft>
        <a:buChar char="»"/>
        <a:defRPr>
          <a:solidFill>
            <a:schemeClr val="tx1"/>
          </a:solidFill>
          <a:latin typeface="Times New Roman" pitchFamily="18" charset="0"/>
        </a:defRPr>
      </a:lvl8pPr>
      <a:lvl9pPr marL="3675063" indent="-204788" algn="l" defTabSz="820738" rtl="0" eaLnBrk="0" fontAlgn="base" hangingPunct="0">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4" name="AutoShape 12"/>
          <p:cNvSpPr>
            <a:spLocks noChangeArrowheads="1"/>
          </p:cNvSpPr>
          <p:nvPr/>
        </p:nvSpPr>
        <p:spPr bwMode="auto">
          <a:xfrm>
            <a:off x="669925" y="1016000"/>
            <a:ext cx="7791450" cy="2316163"/>
          </a:xfrm>
          <a:prstGeom prst="roundRect">
            <a:avLst>
              <a:gd name="adj" fmla="val 16667"/>
            </a:avLst>
          </a:prstGeom>
          <a:solidFill>
            <a:srgbClr val="C7C8FD"/>
          </a:solidFill>
          <a:ln w="38100">
            <a:noFill/>
            <a:round/>
            <a:headEnd/>
            <a:tailEnd/>
          </a:ln>
          <a:effectLst/>
          <a:scene3d>
            <a:camera prst="orthographicFront"/>
            <a:lightRig rig="threePt" dir="t"/>
          </a:scene3d>
          <a:sp3d>
            <a:bevelT/>
          </a:sp3d>
          <a:extLst/>
        </p:spPr>
        <p:txBody>
          <a:bodyPr lIns="90000" tIns="46800" rIns="90000" bIns="46800" anchor="ctr">
            <a:spAutoFit/>
          </a:bodyPr>
          <a:lstStyle/>
          <a:p>
            <a:endParaRPr lang="en-GB"/>
          </a:p>
        </p:txBody>
      </p:sp>
      <p:sp>
        <p:nvSpPr>
          <p:cNvPr id="54274" name="Rectangle 2"/>
          <p:cNvSpPr>
            <a:spLocks noGrp="1" noChangeArrowheads="1"/>
          </p:cNvSpPr>
          <p:nvPr>
            <p:ph type="ctrTitle"/>
          </p:nvPr>
        </p:nvSpPr>
        <p:spPr>
          <a:xfrm>
            <a:off x="679450" y="1417638"/>
            <a:ext cx="7772400" cy="1470025"/>
          </a:xfrm>
        </p:spPr>
        <p:txBody>
          <a:bodyPr/>
          <a:lstStyle/>
          <a:p>
            <a:r>
              <a:rPr lang="en-GB" dirty="0" smtClean="0">
                <a:effectLst>
                  <a:outerShdw blurRad="50800" dist="38100" dir="13500000" algn="br" rotWithShape="0">
                    <a:prstClr val="black">
                      <a:alpha val="40000"/>
                    </a:prstClr>
                  </a:outerShdw>
                </a:effectLst>
              </a:rPr>
              <a:t>The Heart</a:t>
            </a:r>
            <a:br>
              <a:rPr lang="en-GB" dirty="0" smtClean="0">
                <a:effectLst>
                  <a:outerShdw blurRad="50800" dist="38100" dir="13500000" algn="br" rotWithShape="0">
                    <a:prstClr val="black">
                      <a:alpha val="40000"/>
                    </a:prstClr>
                  </a:outerShdw>
                </a:effectLst>
              </a:rPr>
            </a:br>
            <a:r>
              <a:rPr lang="en-GB" dirty="0" smtClean="0">
                <a:effectLst>
                  <a:outerShdw blurRad="50800" dist="38100" dir="13500000" algn="br" rotWithShape="0">
                    <a:prstClr val="black">
                      <a:alpha val="40000"/>
                    </a:prstClr>
                  </a:outerShdw>
                </a:effectLst>
              </a:rPr>
              <a:t>of Changing Minds</a:t>
            </a:r>
            <a:endParaRPr lang="en-GB" dirty="0">
              <a:effectLst>
                <a:outerShdw blurRad="50800" dist="38100" dir="13500000" algn="br" rotWithShape="0">
                  <a:prstClr val="black">
                    <a:alpha val="40000"/>
                  </a:prstClr>
                </a:outerShdw>
              </a:effectLst>
            </a:endParaRPr>
          </a:p>
        </p:txBody>
      </p:sp>
      <p:sp>
        <p:nvSpPr>
          <p:cNvPr id="54277" name="Text Box 5"/>
          <p:cNvSpPr txBox="1">
            <a:spLocks noChangeArrowheads="1"/>
          </p:cNvSpPr>
          <p:nvPr/>
        </p:nvSpPr>
        <p:spPr bwMode="auto">
          <a:xfrm>
            <a:off x="3095625" y="5436172"/>
            <a:ext cx="2940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3200" dirty="0">
                <a:latin typeface="Bookman Old Style" pitchFamily="18" charset="0"/>
              </a:rPr>
              <a:t>David Straker</a:t>
            </a:r>
          </a:p>
        </p:txBody>
      </p:sp>
      <p:sp>
        <p:nvSpPr>
          <p:cNvPr id="4" name="TextBox 3"/>
          <p:cNvSpPr txBox="1"/>
          <p:nvPr/>
        </p:nvSpPr>
        <p:spPr>
          <a:xfrm>
            <a:off x="1688686" y="4066702"/>
            <a:ext cx="646331" cy="646331"/>
          </a:xfrm>
          <a:prstGeom prst="rect">
            <a:avLst/>
          </a:prstGeom>
          <a:noFill/>
        </p:spPr>
        <p:txBody>
          <a:bodyPr wrap="none" rtlCol="0">
            <a:spAutoFit/>
          </a:bodyPr>
          <a:lstStyle/>
          <a:p>
            <a:r>
              <a:rPr lang="en-GB" sz="3600" b="1" dirty="0" smtClean="0"/>
              <a:t>@</a:t>
            </a:r>
            <a:endParaRPr lang="en-GB"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748" y="3584313"/>
            <a:ext cx="4293804" cy="168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Heart 1"/>
          <p:cNvSpPr/>
          <p:nvPr/>
        </p:nvSpPr>
        <p:spPr bwMode="auto">
          <a:xfrm>
            <a:off x="6279221" y="1420975"/>
            <a:ext cx="572429" cy="563941"/>
          </a:xfrm>
          <a:prstGeom prst="heart">
            <a:avLst/>
          </a:prstGeom>
          <a:noFill/>
          <a:ln w="9525" cap="flat" cmpd="sng" algn="ctr">
            <a:solidFill>
              <a:schemeClr val="tx1"/>
            </a:solidFill>
            <a:prstDash val="solid"/>
            <a:round/>
            <a:headEnd type="none" w="med" len="med"/>
            <a:tailEnd type="none" w="med" len="med"/>
          </a:ln>
          <a:effectLst/>
          <a:scene3d>
            <a:camera prst="orthographicFront"/>
            <a:lightRig rig="threePt" dir="t"/>
          </a:scene3d>
          <a:sp3d extrusionH="76200" contourW="12700">
            <a:bevelT/>
            <a:extrusionClr>
              <a:schemeClr val="accent6">
                <a:lumMod val="75000"/>
              </a:schemeClr>
            </a:extrusionClr>
            <a:contourClr>
              <a:schemeClr val="accent6">
                <a:lumMod val="40000"/>
                <a:lumOff val="60000"/>
              </a:schemeClr>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really do feel feelings</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10</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026" name="Picture 2" descr="https://i.kinja-img.com/gawker-media/image/upload/s--MDCSIZsJ--/c_scale,fl_progressive,q_80,w_800/19b1f76lyzrz0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138" y="1116380"/>
            <a:ext cx="6985584" cy="5256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9111" y="6357353"/>
            <a:ext cx="4478693" cy="307777"/>
          </a:xfrm>
          <a:prstGeom prst="rect">
            <a:avLst/>
          </a:prstGeom>
          <a:noFill/>
        </p:spPr>
        <p:txBody>
          <a:bodyPr wrap="square" rtlCol="0">
            <a:spAutoFit/>
          </a:bodyPr>
          <a:lstStyle/>
          <a:p>
            <a:pPr algn="ctr"/>
            <a:r>
              <a:rPr lang="en-GB" sz="700" dirty="0" err="1">
                <a:solidFill>
                  <a:schemeClr val="bg1">
                    <a:lumMod val="50000"/>
                  </a:schemeClr>
                </a:solidFill>
              </a:rPr>
              <a:t>Nummenmaa</a:t>
            </a:r>
            <a:r>
              <a:rPr lang="en-GB" sz="700" dirty="0">
                <a:solidFill>
                  <a:schemeClr val="bg1">
                    <a:lumMod val="50000"/>
                  </a:schemeClr>
                </a:solidFill>
              </a:rPr>
              <a:t>, L., </a:t>
            </a:r>
            <a:r>
              <a:rPr lang="en-GB" sz="700" dirty="0" err="1">
                <a:solidFill>
                  <a:schemeClr val="bg1">
                    <a:lumMod val="50000"/>
                  </a:schemeClr>
                </a:solidFill>
              </a:rPr>
              <a:t>Glerean</a:t>
            </a:r>
            <a:r>
              <a:rPr lang="en-GB" sz="700" dirty="0">
                <a:solidFill>
                  <a:schemeClr val="bg1">
                    <a:lumMod val="50000"/>
                  </a:schemeClr>
                </a:solidFill>
              </a:rPr>
              <a:t>, E., Hari, R. and </a:t>
            </a:r>
            <a:r>
              <a:rPr lang="en-GB" sz="700" dirty="0" err="1" smtClean="0">
                <a:solidFill>
                  <a:schemeClr val="bg1">
                    <a:lumMod val="50000"/>
                  </a:schemeClr>
                </a:solidFill>
              </a:rPr>
              <a:t>Hietanen</a:t>
            </a:r>
            <a:r>
              <a:rPr lang="en-GB" sz="700" dirty="0">
                <a:solidFill>
                  <a:schemeClr val="bg1">
                    <a:lumMod val="50000"/>
                  </a:schemeClr>
                </a:solidFill>
              </a:rPr>
              <a:t>, J.K. </a:t>
            </a:r>
            <a:r>
              <a:rPr lang="en-GB" sz="700" dirty="0" smtClean="0">
                <a:solidFill>
                  <a:schemeClr val="bg1">
                    <a:lumMod val="50000"/>
                  </a:schemeClr>
                </a:solidFill>
              </a:rPr>
              <a:t>(2013). </a:t>
            </a:r>
            <a:r>
              <a:rPr lang="en-GB" sz="700" dirty="0">
                <a:solidFill>
                  <a:schemeClr val="bg1">
                    <a:lumMod val="50000"/>
                  </a:schemeClr>
                </a:solidFill>
              </a:rPr>
              <a:t>Bodily maps of emotions, </a:t>
            </a:r>
            <a:r>
              <a:rPr lang="en-GB" sz="700" i="1" dirty="0" smtClean="0">
                <a:solidFill>
                  <a:schemeClr val="bg1">
                    <a:lumMod val="50000"/>
                  </a:schemeClr>
                </a:solidFill>
              </a:rPr>
              <a:t>Proceedings of the National Academy of Sciences of the USA</a:t>
            </a:r>
            <a:r>
              <a:rPr lang="en-GB" sz="700" dirty="0" smtClean="0">
                <a:solidFill>
                  <a:schemeClr val="bg1">
                    <a:lumMod val="50000"/>
                  </a:schemeClr>
                </a:solidFill>
              </a:rPr>
              <a:t>, 111, 2, 546-651</a:t>
            </a:r>
            <a:endParaRPr lang="en-GB" sz="700" dirty="0">
              <a:solidFill>
                <a:schemeClr val="bg1">
                  <a:lumMod val="50000"/>
                </a:schemeClr>
              </a:solidFill>
            </a:endParaRPr>
          </a:p>
        </p:txBody>
      </p:sp>
      <p:sp>
        <p:nvSpPr>
          <p:cNvPr id="9"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41401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bwMode="auto">
          <a:xfrm>
            <a:off x="209166" y="2300900"/>
            <a:ext cx="8578217" cy="2020122"/>
          </a:xfrm>
          <a:custGeom>
            <a:avLst/>
            <a:gdLst>
              <a:gd name="connsiteX0" fmla="*/ 517226 w 5131539"/>
              <a:gd name="connsiteY0" fmla="*/ 256064 h 2514664"/>
              <a:gd name="connsiteX1" fmla="*/ 4613738 w 5131539"/>
              <a:gd name="connsiteY1" fmla="*/ 246920 h 2514664"/>
              <a:gd name="connsiteX2" fmla="*/ 4622882 w 5131539"/>
              <a:gd name="connsiteY2" fmla="*/ 2258600 h 2514664"/>
              <a:gd name="connsiteX3" fmla="*/ 508082 w 5131539"/>
              <a:gd name="connsiteY3" fmla="*/ 2267744 h 2514664"/>
              <a:gd name="connsiteX4" fmla="*/ 517226 w 5131539"/>
              <a:gd name="connsiteY4" fmla="*/ 256064 h 2514664"/>
              <a:gd name="connsiteX0" fmla="*/ 517226 w 5131539"/>
              <a:gd name="connsiteY0" fmla="*/ 9144 h 2267744"/>
              <a:gd name="connsiteX1" fmla="*/ 4613738 w 5131539"/>
              <a:gd name="connsiteY1" fmla="*/ 0 h 2267744"/>
              <a:gd name="connsiteX2" fmla="*/ 4622882 w 5131539"/>
              <a:gd name="connsiteY2" fmla="*/ 2011680 h 2267744"/>
              <a:gd name="connsiteX3" fmla="*/ 508082 w 5131539"/>
              <a:gd name="connsiteY3" fmla="*/ 2020824 h 2267744"/>
              <a:gd name="connsiteX4" fmla="*/ 517226 w 5131539"/>
              <a:gd name="connsiteY4" fmla="*/ 9144 h 2267744"/>
              <a:gd name="connsiteX0" fmla="*/ 517226 w 5131539"/>
              <a:gd name="connsiteY0" fmla="*/ 9144 h 2020824"/>
              <a:gd name="connsiteX1" fmla="*/ 4613738 w 5131539"/>
              <a:gd name="connsiteY1" fmla="*/ 0 h 2020824"/>
              <a:gd name="connsiteX2" fmla="*/ 4622882 w 5131539"/>
              <a:gd name="connsiteY2" fmla="*/ 2011680 h 2020824"/>
              <a:gd name="connsiteX3" fmla="*/ 508082 w 5131539"/>
              <a:gd name="connsiteY3" fmla="*/ 2020824 h 2020824"/>
              <a:gd name="connsiteX4" fmla="*/ 517226 w 5131539"/>
              <a:gd name="connsiteY4" fmla="*/ 9144 h 2020824"/>
              <a:gd name="connsiteX0" fmla="*/ 305485 w 4919798"/>
              <a:gd name="connsiteY0" fmla="*/ 9144 h 2020824"/>
              <a:gd name="connsiteX1" fmla="*/ 4401997 w 4919798"/>
              <a:gd name="connsiteY1" fmla="*/ 0 h 2020824"/>
              <a:gd name="connsiteX2" fmla="*/ 4411141 w 4919798"/>
              <a:gd name="connsiteY2" fmla="*/ 2011680 h 2020824"/>
              <a:gd name="connsiteX3" fmla="*/ 296341 w 4919798"/>
              <a:gd name="connsiteY3" fmla="*/ 2020824 h 2020824"/>
              <a:gd name="connsiteX4" fmla="*/ 305485 w 4919798"/>
              <a:gd name="connsiteY4" fmla="*/ 9144 h 2020824"/>
              <a:gd name="connsiteX0" fmla="*/ 9144 w 4623457"/>
              <a:gd name="connsiteY0" fmla="*/ 9144 h 2020824"/>
              <a:gd name="connsiteX1" fmla="*/ 4105656 w 4623457"/>
              <a:gd name="connsiteY1" fmla="*/ 0 h 2020824"/>
              <a:gd name="connsiteX2" fmla="*/ 4114800 w 4623457"/>
              <a:gd name="connsiteY2" fmla="*/ 2011680 h 2020824"/>
              <a:gd name="connsiteX3" fmla="*/ 0 w 4623457"/>
              <a:gd name="connsiteY3" fmla="*/ 2020824 h 2020824"/>
              <a:gd name="connsiteX4" fmla="*/ 9144 w 4623457"/>
              <a:gd name="connsiteY4" fmla="*/ 9144 h 2020824"/>
              <a:gd name="connsiteX0" fmla="*/ 9144 w 4417575"/>
              <a:gd name="connsiteY0" fmla="*/ 9144 h 2020824"/>
              <a:gd name="connsiteX1" fmla="*/ 4105656 w 4417575"/>
              <a:gd name="connsiteY1" fmla="*/ 0 h 2020824"/>
              <a:gd name="connsiteX2" fmla="*/ 4114800 w 4417575"/>
              <a:gd name="connsiteY2" fmla="*/ 2011680 h 2020824"/>
              <a:gd name="connsiteX3" fmla="*/ 0 w 4417575"/>
              <a:gd name="connsiteY3" fmla="*/ 2020824 h 2020824"/>
              <a:gd name="connsiteX4" fmla="*/ 9144 w 4417575"/>
              <a:gd name="connsiteY4" fmla="*/ 9144 h 2020824"/>
              <a:gd name="connsiteX0" fmla="*/ 9144 w 4114800"/>
              <a:gd name="connsiteY0" fmla="*/ 9144 h 2020824"/>
              <a:gd name="connsiteX1" fmla="*/ 4105656 w 4114800"/>
              <a:gd name="connsiteY1" fmla="*/ 0 h 2020824"/>
              <a:gd name="connsiteX2" fmla="*/ 4114800 w 4114800"/>
              <a:gd name="connsiteY2" fmla="*/ 2011680 h 2020824"/>
              <a:gd name="connsiteX3" fmla="*/ 0 w 4114800"/>
              <a:gd name="connsiteY3" fmla="*/ 2020824 h 2020824"/>
              <a:gd name="connsiteX4" fmla="*/ 9144 w 4114800"/>
              <a:gd name="connsiteY4" fmla="*/ 9144 h 2020824"/>
              <a:gd name="connsiteX0" fmla="*/ 9144 w 4241823"/>
              <a:gd name="connsiteY0" fmla="*/ 9144 h 2020824"/>
              <a:gd name="connsiteX1" fmla="*/ 4105656 w 4241823"/>
              <a:gd name="connsiteY1" fmla="*/ 0 h 2020824"/>
              <a:gd name="connsiteX2" fmla="*/ 4114800 w 4241823"/>
              <a:gd name="connsiteY2" fmla="*/ 2011680 h 2020824"/>
              <a:gd name="connsiteX3" fmla="*/ 0 w 4241823"/>
              <a:gd name="connsiteY3" fmla="*/ 2020824 h 2020824"/>
              <a:gd name="connsiteX4" fmla="*/ 9144 w 4241823"/>
              <a:gd name="connsiteY4" fmla="*/ 9144 h 2020824"/>
              <a:gd name="connsiteX0" fmla="*/ 9144 w 4340006"/>
              <a:gd name="connsiteY0" fmla="*/ 9144 h 2020824"/>
              <a:gd name="connsiteX1" fmla="*/ 4105656 w 4340006"/>
              <a:gd name="connsiteY1" fmla="*/ 0 h 2020824"/>
              <a:gd name="connsiteX2" fmla="*/ 4114800 w 4340006"/>
              <a:gd name="connsiteY2" fmla="*/ 2011680 h 2020824"/>
              <a:gd name="connsiteX3" fmla="*/ 0 w 4340006"/>
              <a:gd name="connsiteY3" fmla="*/ 2020824 h 2020824"/>
              <a:gd name="connsiteX4" fmla="*/ 9144 w 4340006"/>
              <a:gd name="connsiteY4" fmla="*/ 9144 h 2020824"/>
              <a:gd name="connsiteX0" fmla="*/ 9144 w 4343405"/>
              <a:gd name="connsiteY0" fmla="*/ 9144 h 2020824"/>
              <a:gd name="connsiteX1" fmla="*/ 4105656 w 4343405"/>
              <a:gd name="connsiteY1" fmla="*/ 0 h 2020824"/>
              <a:gd name="connsiteX2" fmla="*/ 4114800 w 4343405"/>
              <a:gd name="connsiteY2" fmla="*/ 2011680 h 2020824"/>
              <a:gd name="connsiteX3" fmla="*/ 0 w 4343405"/>
              <a:gd name="connsiteY3" fmla="*/ 2020824 h 2020824"/>
              <a:gd name="connsiteX4" fmla="*/ 9144 w 4343405"/>
              <a:gd name="connsiteY4" fmla="*/ 9144 h 2020824"/>
              <a:gd name="connsiteX0" fmla="*/ 9144 w 4114800"/>
              <a:gd name="connsiteY0" fmla="*/ 9144 h 2020824"/>
              <a:gd name="connsiteX1" fmla="*/ 4105656 w 4114800"/>
              <a:gd name="connsiteY1" fmla="*/ 0 h 2020824"/>
              <a:gd name="connsiteX2" fmla="*/ 4114800 w 4114800"/>
              <a:gd name="connsiteY2" fmla="*/ 2011680 h 2020824"/>
              <a:gd name="connsiteX3" fmla="*/ 0 w 4114800"/>
              <a:gd name="connsiteY3" fmla="*/ 2020824 h 2020824"/>
              <a:gd name="connsiteX4" fmla="*/ 9144 w 4114800"/>
              <a:gd name="connsiteY4" fmla="*/ 9144 h 2020824"/>
              <a:gd name="connsiteX0" fmla="*/ 137183 w 4242839"/>
              <a:gd name="connsiteY0" fmla="*/ 9144 h 2020824"/>
              <a:gd name="connsiteX1" fmla="*/ 4233695 w 4242839"/>
              <a:gd name="connsiteY1" fmla="*/ 0 h 2020824"/>
              <a:gd name="connsiteX2" fmla="*/ 4242839 w 4242839"/>
              <a:gd name="connsiteY2" fmla="*/ 2011680 h 2020824"/>
              <a:gd name="connsiteX3" fmla="*/ 128039 w 4242839"/>
              <a:gd name="connsiteY3" fmla="*/ 2020824 h 2020824"/>
              <a:gd name="connsiteX4" fmla="*/ 137183 w 4242839"/>
              <a:gd name="connsiteY4" fmla="*/ 9144 h 2020824"/>
              <a:gd name="connsiteX0" fmla="*/ 234384 w 4340040"/>
              <a:gd name="connsiteY0" fmla="*/ 9144 h 2020824"/>
              <a:gd name="connsiteX1" fmla="*/ 4330896 w 4340040"/>
              <a:gd name="connsiteY1" fmla="*/ 0 h 2020824"/>
              <a:gd name="connsiteX2" fmla="*/ 4340040 w 4340040"/>
              <a:gd name="connsiteY2" fmla="*/ 2011680 h 2020824"/>
              <a:gd name="connsiteX3" fmla="*/ 225240 w 4340040"/>
              <a:gd name="connsiteY3" fmla="*/ 2020824 h 2020824"/>
              <a:gd name="connsiteX4" fmla="*/ 234384 w 4340040"/>
              <a:gd name="connsiteY4" fmla="*/ 9144 h 2020824"/>
              <a:gd name="connsiteX0" fmla="*/ 248064 w 4353720"/>
              <a:gd name="connsiteY0" fmla="*/ 9144 h 2020824"/>
              <a:gd name="connsiteX1" fmla="*/ 4344576 w 4353720"/>
              <a:gd name="connsiteY1" fmla="*/ 0 h 2020824"/>
              <a:gd name="connsiteX2" fmla="*/ 4353720 w 4353720"/>
              <a:gd name="connsiteY2" fmla="*/ 2011680 h 2020824"/>
              <a:gd name="connsiteX3" fmla="*/ 238920 w 4353720"/>
              <a:gd name="connsiteY3" fmla="*/ 2020824 h 2020824"/>
              <a:gd name="connsiteX4" fmla="*/ 248064 w 4353720"/>
              <a:gd name="connsiteY4" fmla="*/ 9144 h 2020824"/>
              <a:gd name="connsiteX0" fmla="*/ 156020 w 4261676"/>
              <a:gd name="connsiteY0" fmla="*/ 9144 h 2020824"/>
              <a:gd name="connsiteX1" fmla="*/ 4252532 w 4261676"/>
              <a:gd name="connsiteY1" fmla="*/ 0 h 2020824"/>
              <a:gd name="connsiteX2" fmla="*/ 4261676 w 4261676"/>
              <a:gd name="connsiteY2" fmla="*/ 2011680 h 2020824"/>
              <a:gd name="connsiteX3" fmla="*/ 146876 w 4261676"/>
              <a:gd name="connsiteY3" fmla="*/ 2020824 h 2020824"/>
              <a:gd name="connsiteX4" fmla="*/ 156020 w 4261676"/>
              <a:gd name="connsiteY4" fmla="*/ 9144 h 2020824"/>
              <a:gd name="connsiteX0" fmla="*/ 143634 w 4249290"/>
              <a:gd name="connsiteY0" fmla="*/ 9144 h 2020824"/>
              <a:gd name="connsiteX1" fmla="*/ 4240146 w 4249290"/>
              <a:gd name="connsiteY1" fmla="*/ 0 h 2020824"/>
              <a:gd name="connsiteX2" fmla="*/ 4249290 w 4249290"/>
              <a:gd name="connsiteY2" fmla="*/ 2011680 h 2020824"/>
              <a:gd name="connsiteX3" fmla="*/ 152188 w 4249290"/>
              <a:gd name="connsiteY3" fmla="*/ 2020824 h 2020824"/>
              <a:gd name="connsiteX4" fmla="*/ 143634 w 4249290"/>
              <a:gd name="connsiteY4" fmla="*/ 9144 h 2020824"/>
              <a:gd name="connsiteX0" fmla="*/ 45091 w 4150747"/>
              <a:gd name="connsiteY0" fmla="*/ 9144 h 2020824"/>
              <a:gd name="connsiteX1" fmla="*/ 4141603 w 4150747"/>
              <a:gd name="connsiteY1" fmla="*/ 0 h 2020824"/>
              <a:gd name="connsiteX2" fmla="*/ 4150747 w 4150747"/>
              <a:gd name="connsiteY2" fmla="*/ 2011680 h 2020824"/>
              <a:gd name="connsiteX3" fmla="*/ 53645 w 4150747"/>
              <a:gd name="connsiteY3" fmla="*/ 2020824 h 2020824"/>
              <a:gd name="connsiteX4" fmla="*/ 45091 w 4150747"/>
              <a:gd name="connsiteY4" fmla="*/ 9144 h 2020824"/>
              <a:gd name="connsiteX0" fmla="*/ 45091 w 4296588"/>
              <a:gd name="connsiteY0" fmla="*/ 9144 h 2020824"/>
              <a:gd name="connsiteX1" fmla="*/ 4141603 w 4296588"/>
              <a:gd name="connsiteY1" fmla="*/ 0 h 2020824"/>
              <a:gd name="connsiteX2" fmla="*/ 4150747 w 4296588"/>
              <a:gd name="connsiteY2" fmla="*/ 2011680 h 2020824"/>
              <a:gd name="connsiteX3" fmla="*/ 53645 w 4296588"/>
              <a:gd name="connsiteY3" fmla="*/ 2020824 h 2020824"/>
              <a:gd name="connsiteX4" fmla="*/ 45091 w 4296588"/>
              <a:gd name="connsiteY4" fmla="*/ 9144 h 2020824"/>
              <a:gd name="connsiteX0" fmla="*/ 45091 w 4150747"/>
              <a:gd name="connsiteY0" fmla="*/ 9144 h 2020824"/>
              <a:gd name="connsiteX1" fmla="*/ 4141603 w 4150747"/>
              <a:gd name="connsiteY1" fmla="*/ 0 h 2020824"/>
              <a:gd name="connsiteX2" fmla="*/ 4150747 w 4150747"/>
              <a:gd name="connsiteY2" fmla="*/ 2011680 h 2020824"/>
              <a:gd name="connsiteX3" fmla="*/ 53645 w 4150747"/>
              <a:gd name="connsiteY3" fmla="*/ 2020824 h 2020824"/>
              <a:gd name="connsiteX4" fmla="*/ 45091 w 4150747"/>
              <a:gd name="connsiteY4" fmla="*/ 9144 h 202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0747" h="2020824">
                <a:moveTo>
                  <a:pt x="45091" y="9144"/>
                </a:moveTo>
                <a:lnTo>
                  <a:pt x="4141603" y="0"/>
                </a:lnTo>
                <a:cubicBezTo>
                  <a:pt x="4207479" y="633984"/>
                  <a:pt x="4210527" y="1331964"/>
                  <a:pt x="4150747" y="2011680"/>
                </a:cubicBezTo>
                <a:lnTo>
                  <a:pt x="53645" y="2020824"/>
                </a:lnTo>
                <a:cubicBezTo>
                  <a:pt x="-24129" y="1331960"/>
                  <a:pt x="-8692" y="707165"/>
                  <a:pt x="45091" y="9144"/>
                </a:cubicBezTo>
                <a:close/>
              </a:path>
            </a:pathLst>
          </a:custGeom>
          <a:solidFill>
            <a:srgbClr val="66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31" name="Freeform 30"/>
          <p:cNvSpPr/>
          <p:nvPr/>
        </p:nvSpPr>
        <p:spPr bwMode="auto">
          <a:xfrm>
            <a:off x="2239105" y="2300900"/>
            <a:ext cx="4353720" cy="2020824"/>
          </a:xfrm>
          <a:custGeom>
            <a:avLst/>
            <a:gdLst>
              <a:gd name="connsiteX0" fmla="*/ 517226 w 5131539"/>
              <a:gd name="connsiteY0" fmla="*/ 256064 h 2514664"/>
              <a:gd name="connsiteX1" fmla="*/ 4613738 w 5131539"/>
              <a:gd name="connsiteY1" fmla="*/ 246920 h 2514664"/>
              <a:gd name="connsiteX2" fmla="*/ 4622882 w 5131539"/>
              <a:gd name="connsiteY2" fmla="*/ 2258600 h 2514664"/>
              <a:gd name="connsiteX3" fmla="*/ 508082 w 5131539"/>
              <a:gd name="connsiteY3" fmla="*/ 2267744 h 2514664"/>
              <a:gd name="connsiteX4" fmla="*/ 517226 w 5131539"/>
              <a:gd name="connsiteY4" fmla="*/ 256064 h 2514664"/>
              <a:gd name="connsiteX0" fmla="*/ 517226 w 5131539"/>
              <a:gd name="connsiteY0" fmla="*/ 9144 h 2267744"/>
              <a:gd name="connsiteX1" fmla="*/ 4613738 w 5131539"/>
              <a:gd name="connsiteY1" fmla="*/ 0 h 2267744"/>
              <a:gd name="connsiteX2" fmla="*/ 4622882 w 5131539"/>
              <a:gd name="connsiteY2" fmla="*/ 2011680 h 2267744"/>
              <a:gd name="connsiteX3" fmla="*/ 508082 w 5131539"/>
              <a:gd name="connsiteY3" fmla="*/ 2020824 h 2267744"/>
              <a:gd name="connsiteX4" fmla="*/ 517226 w 5131539"/>
              <a:gd name="connsiteY4" fmla="*/ 9144 h 2267744"/>
              <a:gd name="connsiteX0" fmla="*/ 517226 w 5131539"/>
              <a:gd name="connsiteY0" fmla="*/ 9144 h 2020824"/>
              <a:gd name="connsiteX1" fmla="*/ 4613738 w 5131539"/>
              <a:gd name="connsiteY1" fmla="*/ 0 h 2020824"/>
              <a:gd name="connsiteX2" fmla="*/ 4622882 w 5131539"/>
              <a:gd name="connsiteY2" fmla="*/ 2011680 h 2020824"/>
              <a:gd name="connsiteX3" fmla="*/ 508082 w 5131539"/>
              <a:gd name="connsiteY3" fmla="*/ 2020824 h 2020824"/>
              <a:gd name="connsiteX4" fmla="*/ 517226 w 5131539"/>
              <a:gd name="connsiteY4" fmla="*/ 9144 h 2020824"/>
              <a:gd name="connsiteX0" fmla="*/ 305485 w 4919798"/>
              <a:gd name="connsiteY0" fmla="*/ 9144 h 2020824"/>
              <a:gd name="connsiteX1" fmla="*/ 4401997 w 4919798"/>
              <a:gd name="connsiteY1" fmla="*/ 0 h 2020824"/>
              <a:gd name="connsiteX2" fmla="*/ 4411141 w 4919798"/>
              <a:gd name="connsiteY2" fmla="*/ 2011680 h 2020824"/>
              <a:gd name="connsiteX3" fmla="*/ 296341 w 4919798"/>
              <a:gd name="connsiteY3" fmla="*/ 2020824 h 2020824"/>
              <a:gd name="connsiteX4" fmla="*/ 305485 w 4919798"/>
              <a:gd name="connsiteY4" fmla="*/ 9144 h 2020824"/>
              <a:gd name="connsiteX0" fmla="*/ 9144 w 4623457"/>
              <a:gd name="connsiteY0" fmla="*/ 9144 h 2020824"/>
              <a:gd name="connsiteX1" fmla="*/ 4105656 w 4623457"/>
              <a:gd name="connsiteY1" fmla="*/ 0 h 2020824"/>
              <a:gd name="connsiteX2" fmla="*/ 4114800 w 4623457"/>
              <a:gd name="connsiteY2" fmla="*/ 2011680 h 2020824"/>
              <a:gd name="connsiteX3" fmla="*/ 0 w 4623457"/>
              <a:gd name="connsiteY3" fmla="*/ 2020824 h 2020824"/>
              <a:gd name="connsiteX4" fmla="*/ 9144 w 4623457"/>
              <a:gd name="connsiteY4" fmla="*/ 9144 h 2020824"/>
              <a:gd name="connsiteX0" fmla="*/ 9144 w 4417575"/>
              <a:gd name="connsiteY0" fmla="*/ 9144 h 2020824"/>
              <a:gd name="connsiteX1" fmla="*/ 4105656 w 4417575"/>
              <a:gd name="connsiteY1" fmla="*/ 0 h 2020824"/>
              <a:gd name="connsiteX2" fmla="*/ 4114800 w 4417575"/>
              <a:gd name="connsiteY2" fmla="*/ 2011680 h 2020824"/>
              <a:gd name="connsiteX3" fmla="*/ 0 w 4417575"/>
              <a:gd name="connsiteY3" fmla="*/ 2020824 h 2020824"/>
              <a:gd name="connsiteX4" fmla="*/ 9144 w 4417575"/>
              <a:gd name="connsiteY4" fmla="*/ 9144 h 2020824"/>
              <a:gd name="connsiteX0" fmla="*/ 9144 w 4114800"/>
              <a:gd name="connsiteY0" fmla="*/ 9144 h 2020824"/>
              <a:gd name="connsiteX1" fmla="*/ 4105656 w 4114800"/>
              <a:gd name="connsiteY1" fmla="*/ 0 h 2020824"/>
              <a:gd name="connsiteX2" fmla="*/ 4114800 w 4114800"/>
              <a:gd name="connsiteY2" fmla="*/ 2011680 h 2020824"/>
              <a:gd name="connsiteX3" fmla="*/ 0 w 4114800"/>
              <a:gd name="connsiteY3" fmla="*/ 2020824 h 2020824"/>
              <a:gd name="connsiteX4" fmla="*/ 9144 w 4114800"/>
              <a:gd name="connsiteY4" fmla="*/ 9144 h 2020824"/>
              <a:gd name="connsiteX0" fmla="*/ 9144 w 4241823"/>
              <a:gd name="connsiteY0" fmla="*/ 9144 h 2020824"/>
              <a:gd name="connsiteX1" fmla="*/ 4105656 w 4241823"/>
              <a:gd name="connsiteY1" fmla="*/ 0 h 2020824"/>
              <a:gd name="connsiteX2" fmla="*/ 4114800 w 4241823"/>
              <a:gd name="connsiteY2" fmla="*/ 2011680 h 2020824"/>
              <a:gd name="connsiteX3" fmla="*/ 0 w 4241823"/>
              <a:gd name="connsiteY3" fmla="*/ 2020824 h 2020824"/>
              <a:gd name="connsiteX4" fmla="*/ 9144 w 4241823"/>
              <a:gd name="connsiteY4" fmla="*/ 9144 h 2020824"/>
              <a:gd name="connsiteX0" fmla="*/ 9144 w 4340006"/>
              <a:gd name="connsiteY0" fmla="*/ 9144 h 2020824"/>
              <a:gd name="connsiteX1" fmla="*/ 4105656 w 4340006"/>
              <a:gd name="connsiteY1" fmla="*/ 0 h 2020824"/>
              <a:gd name="connsiteX2" fmla="*/ 4114800 w 4340006"/>
              <a:gd name="connsiteY2" fmla="*/ 2011680 h 2020824"/>
              <a:gd name="connsiteX3" fmla="*/ 0 w 4340006"/>
              <a:gd name="connsiteY3" fmla="*/ 2020824 h 2020824"/>
              <a:gd name="connsiteX4" fmla="*/ 9144 w 4340006"/>
              <a:gd name="connsiteY4" fmla="*/ 9144 h 2020824"/>
              <a:gd name="connsiteX0" fmla="*/ 9144 w 4343405"/>
              <a:gd name="connsiteY0" fmla="*/ 9144 h 2020824"/>
              <a:gd name="connsiteX1" fmla="*/ 4105656 w 4343405"/>
              <a:gd name="connsiteY1" fmla="*/ 0 h 2020824"/>
              <a:gd name="connsiteX2" fmla="*/ 4114800 w 4343405"/>
              <a:gd name="connsiteY2" fmla="*/ 2011680 h 2020824"/>
              <a:gd name="connsiteX3" fmla="*/ 0 w 4343405"/>
              <a:gd name="connsiteY3" fmla="*/ 2020824 h 2020824"/>
              <a:gd name="connsiteX4" fmla="*/ 9144 w 4343405"/>
              <a:gd name="connsiteY4" fmla="*/ 9144 h 2020824"/>
              <a:gd name="connsiteX0" fmla="*/ 9144 w 4114800"/>
              <a:gd name="connsiteY0" fmla="*/ 9144 h 2020824"/>
              <a:gd name="connsiteX1" fmla="*/ 4105656 w 4114800"/>
              <a:gd name="connsiteY1" fmla="*/ 0 h 2020824"/>
              <a:gd name="connsiteX2" fmla="*/ 4114800 w 4114800"/>
              <a:gd name="connsiteY2" fmla="*/ 2011680 h 2020824"/>
              <a:gd name="connsiteX3" fmla="*/ 0 w 4114800"/>
              <a:gd name="connsiteY3" fmla="*/ 2020824 h 2020824"/>
              <a:gd name="connsiteX4" fmla="*/ 9144 w 4114800"/>
              <a:gd name="connsiteY4" fmla="*/ 9144 h 2020824"/>
              <a:gd name="connsiteX0" fmla="*/ 137183 w 4242839"/>
              <a:gd name="connsiteY0" fmla="*/ 9144 h 2020824"/>
              <a:gd name="connsiteX1" fmla="*/ 4233695 w 4242839"/>
              <a:gd name="connsiteY1" fmla="*/ 0 h 2020824"/>
              <a:gd name="connsiteX2" fmla="*/ 4242839 w 4242839"/>
              <a:gd name="connsiteY2" fmla="*/ 2011680 h 2020824"/>
              <a:gd name="connsiteX3" fmla="*/ 128039 w 4242839"/>
              <a:gd name="connsiteY3" fmla="*/ 2020824 h 2020824"/>
              <a:gd name="connsiteX4" fmla="*/ 137183 w 4242839"/>
              <a:gd name="connsiteY4" fmla="*/ 9144 h 2020824"/>
              <a:gd name="connsiteX0" fmla="*/ 234384 w 4340040"/>
              <a:gd name="connsiteY0" fmla="*/ 9144 h 2020824"/>
              <a:gd name="connsiteX1" fmla="*/ 4330896 w 4340040"/>
              <a:gd name="connsiteY1" fmla="*/ 0 h 2020824"/>
              <a:gd name="connsiteX2" fmla="*/ 4340040 w 4340040"/>
              <a:gd name="connsiteY2" fmla="*/ 2011680 h 2020824"/>
              <a:gd name="connsiteX3" fmla="*/ 225240 w 4340040"/>
              <a:gd name="connsiteY3" fmla="*/ 2020824 h 2020824"/>
              <a:gd name="connsiteX4" fmla="*/ 234384 w 4340040"/>
              <a:gd name="connsiteY4" fmla="*/ 9144 h 2020824"/>
              <a:gd name="connsiteX0" fmla="*/ 248064 w 4353720"/>
              <a:gd name="connsiteY0" fmla="*/ 9144 h 2020824"/>
              <a:gd name="connsiteX1" fmla="*/ 4344576 w 4353720"/>
              <a:gd name="connsiteY1" fmla="*/ 0 h 2020824"/>
              <a:gd name="connsiteX2" fmla="*/ 4353720 w 4353720"/>
              <a:gd name="connsiteY2" fmla="*/ 2011680 h 2020824"/>
              <a:gd name="connsiteX3" fmla="*/ 238920 w 4353720"/>
              <a:gd name="connsiteY3" fmla="*/ 2020824 h 2020824"/>
              <a:gd name="connsiteX4" fmla="*/ 248064 w 4353720"/>
              <a:gd name="connsiteY4" fmla="*/ 9144 h 202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720" h="2020824">
                <a:moveTo>
                  <a:pt x="248064" y="9144"/>
                </a:moveTo>
                <a:lnTo>
                  <a:pt x="4344576" y="0"/>
                </a:lnTo>
                <a:cubicBezTo>
                  <a:pt x="4649376" y="633984"/>
                  <a:pt x="4652424" y="1368552"/>
                  <a:pt x="4353720" y="2011680"/>
                </a:cubicBezTo>
                <a:lnTo>
                  <a:pt x="238920" y="2020824"/>
                </a:lnTo>
                <a:cubicBezTo>
                  <a:pt x="-68928" y="1377696"/>
                  <a:pt x="-93312" y="624840"/>
                  <a:pt x="248064" y="9144"/>
                </a:cubicBezTo>
                <a:close/>
              </a:path>
            </a:pathLst>
          </a:custGeom>
          <a:solidFill>
            <a:srgbClr val="66CCF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p:txBody>
          <a:bodyPr/>
          <a:lstStyle/>
          <a:p>
            <a:r>
              <a:rPr lang="en-GB" dirty="0" smtClean="0"/>
              <a:t>The Core Pattern for Changing Minds</a:t>
            </a:r>
            <a:endParaRPr lang="en-GB" dirty="0"/>
          </a:p>
        </p:txBody>
      </p:sp>
      <p:grpSp>
        <p:nvGrpSpPr>
          <p:cNvPr id="54" name="Group 53"/>
          <p:cNvGrpSpPr/>
          <p:nvPr/>
        </p:nvGrpSpPr>
        <p:grpSpPr>
          <a:xfrm>
            <a:off x="2350008" y="2953512"/>
            <a:ext cx="1124711" cy="758952"/>
            <a:chOff x="2350008" y="2953512"/>
            <a:chExt cx="1124711" cy="758952"/>
          </a:xfrm>
        </p:grpSpPr>
        <p:sp>
          <p:nvSpPr>
            <p:cNvPr id="34" name="Right Arrow 33"/>
            <p:cNvSpPr/>
            <p:nvPr/>
          </p:nvSpPr>
          <p:spPr bwMode="auto">
            <a:xfrm>
              <a:off x="2350008" y="2953512"/>
              <a:ext cx="1124711" cy="758952"/>
            </a:xfrm>
            <a:prstGeom prst="rightArrow">
              <a:avLst/>
            </a:prstGeom>
            <a:solidFill>
              <a:schemeClr val="bg1">
                <a:lumMod val="95000"/>
                <a:alpha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4" name="TextBox 13"/>
            <p:cNvSpPr txBox="1"/>
            <p:nvPr/>
          </p:nvSpPr>
          <p:spPr>
            <a:xfrm>
              <a:off x="2446606" y="3133004"/>
              <a:ext cx="93968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2000" b="1" dirty="0" smtClean="0"/>
                <a:t>Trust</a:t>
              </a:r>
            </a:p>
          </p:txBody>
        </p:sp>
      </p:grpSp>
      <p:grpSp>
        <p:nvGrpSpPr>
          <p:cNvPr id="55" name="Group 54"/>
          <p:cNvGrpSpPr/>
          <p:nvPr/>
        </p:nvGrpSpPr>
        <p:grpSpPr>
          <a:xfrm>
            <a:off x="5524382" y="2971800"/>
            <a:ext cx="1268296" cy="758952"/>
            <a:chOff x="5552518" y="2971800"/>
            <a:chExt cx="1268296" cy="758952"/>
          </a:xfrm>
        </p:grpSpPr>
        <p:sp>
          <p:nvSpPr>
            <p:cNvPr id="35" name="Right Arrow 34"/>
            <p:cNvSpPr/>
            <p:nvPr/>
          </p:nvSpPr>
          <p:spPr bwMode="auto">
            <a:xfrm>
              <a:off x="5614416" y="2971800"/>
              <a:ext cx="1201825" cy="758952"/>
            </a:xfrm>
            <a:prstGeom prst="rightArrow">
              <a:avLst/>
            </a:prstGeom>
            <a:solidFill>
              <a:schemeClr val="bg1">
                <a:lumMod val="95000"/>
                <a:alpha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5" name="TextBox 14"/>
            <p:cNvSpPr txBox="1"/>
            <p:nvPr/>
          </p:nvSpPr>
          <p:spPr>
            <a:xfrm>
              <a:off x="5552518" y="3133004"/>
              <a:ext cx="1268296"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2000" b="1" dirty="0" smtClean="0"/>
                <a:t>Closure</a:t>
              </a:r>
            </a:p>
          </p:txBody>
        </p:sp>
      </p:grpSp>
      <p:grpSp>
        <p:nvGrpSpPr>
          <p:cNvPr id="57" name="Group 56"/>
          <p:cNvGrpSpPr/>
          <p:nvPr/>
        </p:nvGrpSpPr>
        <p:grpSpPr>
          <a:xfrm>
            <a:off x="6814533" y="3133004"/>
            <a:ext cx="2034531" cy="400110"/>
            <a:chOff x="6814533" y="3133004"/>
            <a:chExt cx="2034531" cy="400110"/>
          </a:xfrm>
        </p:grpSpPr>
        <p:sp>
          <p:nvSpPr>
            <p:cNvPr id="36" name="Rectangle 35"/>
            <p:cNvSpPr/>
            <p:nvPr/>
          </p:nvSpPr>
          <p:spPr bwMode="auto">
            <a:xfrm>
              <a:off x="6869397" y="3154733"/>
              <a:ext cx="1954562" cy="356652"/>
            </a:xfrm>
            <a:prstGeom prst="rect">
              <a:avLst/>
            </a:prstGeom>
            <a:solidFill>
              <a:schemeClr val="bg1">
                <a:lumMod val="95000"/>
                <a:alpha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9" name="TextBox 18"/>
            <p:cNvSpPr txBox="1"/>
            <p:nvPr/>
          </p:nvSpPr>
          <p:spPr>
            <a:xfrm>
              <a:off x="6814533" y="3133004"/>
              <a:ext cx="203453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2000" b="1" dirty="0" smtClean="0"/>
                <a:t>Commitment</a:t>
              </a:r>
            </a:p>
          </p:txBody>
        </p:sp>
      </p:grpSp>
      <p:grpSp>
        <p:nvGrpSpPr>
          <p:cNvPr id="53" name="Group 52"/>
          <p:cNvGrpSpPr/>
          <p:nvPr/>
        </p:nvGrpSpPr>
        <p:grpSpPr>
          <a:xfrm>
            <a:off x="3529584" y="2322236"/>
            <a:ext cx="1993392" cy="1993392"/>
            <a:chOff x="3529584" y="2322236"/>
            <a:chExt cx="1993392" cy="1993392"/>
          </a:xfrm>
        </p:grpSpPr>
        <p:sp>
          <p:nvSpPr>
            <p:cNvPr id="7" name="Oval 6"/>
            <p:cNvSpPr/>
            <p:nvPr/>
          </p:nvSpPr>
          <p:spPr bwMode="auto">
            <a:xfrm>
              <a:off x="3529584" y="2322236"/>
              <a:ext cx="1993392" cy="1993392"/>
            </a:xfrm>
            <a:prstGeom prst="ellipse">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37" name="Right Arrow 36"/>
            <p:cNvSpPr/>
            <p:nvPr/>
          </p:nvSpPr>
          <p:spPr bwMode="auto">
            <a:xfrm>
              <a:off x="3758184" y="2971800"/>
              <a:ext cx="1670303" cy="758952"/>
            </a:xfrm>
            <a:prstGeom prst="rightArrow">
              <a:avLst/>
            </a:prstGeom>
            <a:solidFill>
              <a:schemeClr val="bg1">
                <a:lumMod val="95000"/>
                <a:alpha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endParaRPr lang="en-GB"/>
            </a:p>
          </p:txBody>
        </p:sp>
        <p:grpSp>
          <p:nvGrpSpPr>
            <p:cNvPr id="42" name="Group 41"/>
            <p:cNvGrpSpPr/>
            <p:nvPr/>
          </p:nvGrpSpPr>
          <p:grpSpPr>
            <a:xfrm>
              <a:off x="3845984" y="2435225"/>
              <a:ext cx="1342547" cy="605504"/>
              <a:chOff x="3845984" y="2435225"/>
              <a:chExt cx="1342547" cy="605504"/>
            </a:xfrm>
          </p:grpSpPr>
          <p:sp>
            <p:nvSpPr>
              <p:cNvPr id="38" name="Right Arrow 37"/>
              <p:cNvSpPr/>
              <p:nvPr/>
            </p:nvSpPr>
            <p:spPr bwMode="auto">
              <a:xfrm rot="2456919">
                <a:off x="3845984" y="2787745"/>
                <a:ext cx="585692" cy="252984"/>
              </a:xfrm>
              <a:prstGeom prst="rightArrow">
                <a:avLst>
                  <a:gd name="adj1" fmla="val 50000"/>
                  <a:gd name="adj2" fmla="val 825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40" name="Right Arrow 39"/>
              <p:cNvSpPr/>
              <p:nvPr/>
            </p:nvSpPr>
            <p:spPr bwMode="auto">
              <a:xfrm rot="19143081" flipH="1">
                <a:off x="4602839" y="2787745"/>
                <a:ext cx="585692" cy="252984"/>
              </a:xfrm>
              <a:prstGeom prst="rightArrow">
                <a:avLst>
                  <a:gd name="adj1" fmla="val 50000"/>
                  <a:gd name="adj2" fmla="val 825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41" name="Right Arrow 40"/>
              <p:cNvSpPr/>
              <p:nvPr/>
            </p:nvSpPr>
            <p:spPr bwMode="auto">
              <a:xfrm rot="5400000">
                <a:off x="4220674" y="2601579"/>
                <a:ext cx="585692" cy="252984"/>
              </a:xfrm>
              <a:prstGeom prst="rightArrow">
                <a:avLst>
                  <a:gd name="adj1" fmla="val 50000"/>
                  <a:gd name="adj2" fmla="val 825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pSp>
        <p:grpSp>
          <p:nvGrpSpPr>
            <p:cNvPr id="43" name="Group 42"/>
            <p:cNvGrpSpPr/>
            <p:nvPr/>
          </p:nvGrpSpPr>
          <p:grpSpPr>
            <a:xfrm flipV="1">
              <a:off x="3861347" y="3666617"/>
              <a:ext cx="1342547" cy="605504"/>
              <a:chOff x="3845984" y="2435225"/>
              <a:chExt cx="1342547" cy="605504"/>
            </a:xfrm>
          </p:grpSpPr>
          <p:sp>
            <p:nvSpPr>
              <p:cNvPr id="44" name="Right Arrow 43"/>
              <p:cNvSpPr/>
              <p:nvPr/>
            </p:nvSpPr>
            <p:spPr bwMode="auto">
              <a:xfrm rot="2456919">
                <a:off x="3845984" y="2787745"/>
                <a:ext cx="585692" cy="252984"/>
              </a:xfrm>
              <a:prstGeom prst="rightArrow">
                <a:avLst>
                  <a:gd name="adj1" fmla="val 50000"/>
                  <a:gd name="adj2" fmla="val 825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45" name="Right Arrow 44"/>
              <p:cNvSpPr/>
              <p:nvPr/>
            </p:nvSpPr>
            <p:spPr bwMode="auto">
              <a:xfrm rot="19143081" flipH="1">
                <a:off x="4602839" y="2787745"/>
                <a:ext cx="585692" cy="252984"/>
              </a:xfrm>
              <a:prstGeom prst="rightArrow">
                <a:avLst>
                  <a:gd name="adj1" fmla="val 50000"/>
                  <a:gd name="adj2" fmla="val 825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46" name="Right Arrow 45"/>
              <p:cNvSpPr/>
              <p:nvPr/>
            </p:nvSpPr>
            <p:spPr bwMode="auto">
              <a:xfrm rot="5400000">
                <a:off x="4220674" y="2601579"/>
                <a:ext cx="585692" cy="252984"/>
              </a:xfrm>
              <a:prstGeom prst="rightArrow">
                <a:avLst>
                  <a:gd name="adj1" fmla="val 50000"/>
                  <a:gd name="adj2" fmla="val 825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pSp>
        <p:sp>
          <p:nvSpPr>
            <p:cNvPr id="8" name="TextBox 7"/>
            <p:cNvSpPr txBox="1"/>
            <p:nvPr/>
          </p:nvSpPr>
          <p:spPr>
            <a:xfrm>
              <a:off x="3888779" y="3133004"/>
              <a:ext cx="131157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2000" b="1" dirty="0" smtClean="0"/>
                <a:t>Tension</a:t>
              </a:r>
            </a:p>
          </p:txBody>
        </p:sp>
      </p:grpSp>
      <p:grpSp>
        <p:nvGrpSpPr>
          <p:cNvPr id="56" name="Group 55"/>
          <p:cNvGrpSpPr/>
          <p:nvPr/>
        </p:nvGrpSpPr>
        <p:grpSpPr>
          <a:xfrm>
            <a:off x="249727" y="3133004"/>
            <a:ext cx="1940847" cy="400110"/>
            <a:chOff x="249727" y="3133004"/>
            <a:chExt cx="1940847" cy="400110"/>
          </a:xfrm>
        </p:grpSpPr>
        <p:sp>
          <p:nvSpPr>
            <p:cNvPr id="47" name="Rectangle 46"/>
            <p:cNvSpPr/>
            <p:nvPr/>
          </p:nvSpPr>
          <p:spPr bwMode="auto">
            <a:xfrm>
              <a:off x="249727" y="3158894"/>
              <a:ext cx="1940847" cy="356652"/>
            </a:xfrm>
            <a:prstGeom prst="rect">
              <a:avLst/>
            </a:prstGeom>
            <a:solidFill>
              <a:schemeClr val="bg1">
                <a:lumMod val="95000"/>
                <a:alpha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254299" y="3133004"/>
              <a:ext cx="1927131"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2000" b="1" dirty="0" smtClean="0"/>
                <a:t>Information</a:t>
              </a:r>
            </a:p>
          </p:txBody>
        </p:sp>
      </p:grpSp>
      <p:sp>
        <p:nvSpPr>
          <p:cNvPr id="39" name="Rectangle 3"/>
          <p:cNvSpPr>
            <a:spLocks noChangeArrowheads="1"/>
          </p:cNvSpPr>
          <p:nvPr/>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48" name="Date Placeholder 47"/>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49" name="Slide Number Placeholder 48"/>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11</a:t>
            </a:fld>
            <a:r>
              <a:rPr lang="en-US" dirty="0"/>
              <a:t> </a:t>
            </a:r>
          </a:p>
        </p:txBody>
      </p:sp>
      <p:sp>
        <p:nvSpPr>
          <p:cNvPr id="50" name="Footer Placeholder 49"/>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51" name="Group 50"/>
          <p:cNvGrpSpPr/>
          <p:nvPr/>
        </p:nvGrpSpPr>
        <p:grpSpPr>
          <a:xfrm>
            <a:off x="2767" y="6591309"/>
            <a:ext cx="1178332" cy="282575"/>
            <a:chOff x="3175" y="6591309"/>
            <a:chExt cx="1177923" cy="282575"/>
          </a:xfrm>
        </p:grpSpPr>
        <p:sp>
          <p:nvSpPr>
            <p:cNvPr id="52"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8" name="Group 57"/>
            <p:cNvGrpSpPr/>
            <p:nvPr userDrawn="1"/>
          </p:nvGrpSpPr>
          <p:grpSpPr>
            <a:xfrm>
              <a:off x="64294" y="6734184"/>
              <a:ext cx="1116804" cy="109538"/>
              <a:chOff x="85725" y="6743708"/>
              <a:chExt cx="1073944" cy="109538"/>
            </a:xfrm>
          </p:grpSpPr>
          <p:sp>
            <p:nvSpPr>
              <p:cNvPr id="63"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9"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60"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61" name="Freeform 60"/>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sp>
        <p:nvSpPr>
          <p:cNvPr id="65"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18272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out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out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randombar(horizontal)">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randombar(horizontal)">
                                      <p:cBhvr>
                                        <p:cTn id="39" dur="500"/>
                                        <p:tgtEl>
                                          <p:spTgt spid="56"/>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experience of tension</a:t>
            </a:r>
            <a:endParaRPr lang="en-GB" dirty="0"/>
          </a:p>
        </p:txBody>
      </p:sp>
      <p:grpSp>
        <p:nvGrpSpPr>
          <p:cNvPr id="3" name="Group 2"/>
          <p:cNvGrpSpPr/>
          <p:nvPr/>
        </p:nvGrpSpPr>
        <p:grpSpPr>
          <a:xfrm>
            <a:off x="2202814" y="1409685"/>
            <a:ext cx="4572188" cy="485193"/>
            <a:chOff x="1949348" y="1702678"/>
            <a:chExt cx="4572188" cy="485193"/>
          </a:xfrm>
        </p:grpSpPr>
        <p:sp>
          <p:nvSpPr>
            <p:cNvPr id="31" name="Flowchart: Process 30"/>
            <p:cNvSpPr/>
            <p:nvPr/>
          </p:nvSpPr>
          <p:spPr bwMode="auto">
            <a:xfrm>
              <a:off x="3546352" y="1810512"/>
              <a:ext cx="923331" cy="259304"/>
            </a:xfrm>
            <a:prstGeom prst="flowChartProcess">
              <a:avLst/>
            </a:prstGeom>
            <a:gradFill flip="none" rotWithShape="1">
              <a:gsLst>
                <a:gs pos="2000">
                  <a:schemeClr val="bg1"/>
                </a:gs>
                <a:gs pos="29000">
                  <a:srgbClr val="FFC5C5"/>
                </a:gs>
                <a:gs pos="75000">
                  <a:srgbClr val="FFC5C5"/>
                </a:gs>
                <a:gs pos="100000">
                  <a:schemeClr val="accent6">
                    <a:tint val="12000"/>
                    <a:satMod val="255000"/>
                  </a:schemeClr>
                </a:gs>
              </a:gsLst>
              <a:lin ang="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7" name="Down Arrow 6"/>
            <p:cNvSpPr/>
            <p:nvPr/>
          </p:nvSpPr>
          <p:spPr bwMode="auto">
            <a:xfrm rot="5400000">
              <a:off x="4264273" y="1746033"/>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8" name="Down Arrow 7"/>
            <p:cNvSpPr/>
            <p:nvPr/>
          </p:nvSpPr>
          <p:spPr bwMode="auto">
            <a:xfrm rot="16200000">
              <a:off x="3276721" y="1746032"/>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1949348" y="1745220"/>
              <a:ext cx="1135247" cy="400110"/>
            </a:xfrm>
            <a:prstGeom prst="rect">
              <a:avLst/>
            </a:prstGeom>
            <a:noFill/>
          </p:spPr>
          <p:txBody>
            <a:bodyPr wrap="none" rtlCol="0">
              <a:spAutoFit/>
            </a:bodyPr>
            <a:lstStyle/>
            <a:p>
              <a:r>
                <a:rPr lang="en-GB" sz="2000" b="1" dirty="0" smtClean="0"/>
                <a:t>I want</a:t>
              </a:r>
            </a:p>
          </p:txBody>
        </p:sp>
        <p:sp>
          <p:nvSpPr>
            <p:cNvPr id="10" name="TextBox 9"/>
            <p:cNvSpPr txBox="1"/>
            <p:nvPr/>
          </p:nvSpPr>
          <p:spPr>
            <a:xfrm>
              <a:off x="4854092" y="1745220"/>
              <a:ext cx="1667444" cy="400110"/>
            </a:xfrm>
            <a:prstGeom prst="rect">
              <a:avLst/>
            </a:prstGeom>
            <a:noFill/>
          </p:spPr>
          <p:txBody>
            <a:bodyPr wrap="none" rtlCol="0">
              <a:spAutoFit/>
            </a:bodyPr>
            <a:lstStyle/>
            <a:p>
              <a:r>
                <a:rPr lang="en-GB" sz="2000" b="1" dirty="0" smtClean="0"/>
                <a:t>I have not</a:t>
              </a:r>
            </a:p>
          </p:txBody>
        </p:sp>
      </p:grpSp>
      <p:grpSp>
        <p:nvGrpSpPr>
          <p:cNvPr id="36" name="Group 35"/>
          <p:cNvGrpSpPr/>
          <p:nvPr/>
        </p:nvGrpSpPr>
        <p:grpSpPr>
          <a:xfrm>
            <a:off x="1901061" y="2017059"/>
            <a:ext cx="5561835" cy="485193"/>
            <a:chOff x="1647595" y="2310052"/>
            <a:chExt cx="5561835" cy="485193"/>
          </a:xfrm>
        </p:grpSpPr>
        <p:sp>
          <p:nvSpPr>
            <p:cNvPr id="32" name="Flowchart: Process 31"/>
            <p:cNvSpPr/>
            <p:nvPr/>
          </p:nvSpPr>
          <p:spPr bwMode="auto">
            <a:xfrm>
              <a:off x="3320076" y="2422997"/>
              <a:ext cx="1386036" cy="259304"/>
            </a:xfrm>
            <a:prstGeom prst="flowChartProcess">
              <a:avLst/>
            </a:prstGeom>
            <a:gradFill flip="none" rotWithShape="1">
              <a:gsLst>
                <a:gs pos="2000">
                  <a:schemeClr val="bg1"/>
                </a:gs>
                <a:gs pos="29000">
                  <a:srgbClr val="FFC5C5"/>
                </a:gs>
                <a:gs pos="75000">
                  <a:srgbClr val="FFC5C5"/>
                </a:gs>
                <a:gs pos="100000">
                  <a:schemeClr val="accent6">
                    <a:tint val="12000"/>
                    <a:satMod val="255000"/>
                  </a:schemeClr>
                </a:gs>
              </a:gsLst>
              <a:lin ang="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1" name="Down Arrow 10"/>
            <p:cNvSpPr/>
            <p:nvPr/>
          </p:nvSpPr>
          <p:spPr bwMode="auto">
            <a:xfrm rot="5400000">
              <a:off x="4538592" y="2353407"/>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2" name="Down Arrow 11"/>
            <p:cNvSpPr/>
            <p:nvPr/>
          </p:nvSpPr>
          <p:spPr bwMode="auto">
            <a:xfrm rot="16200000">
              <a:off x="2974968" y="2353406"/>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3" name="TextBox 12"/>
            <p:cNvSpPr txBox="1"/>
            <p:nvPr/>
          </p:nvSpPr>
          <p:spPr>
            <a:xfrm>
              <a:off x="1647595" y="2352594"/>
              <a:ext cx="990977" cy="400110"/>
            </a:xfrm>
            <a:prstGeom prst="rect">
              <a:avLst/>
            </a:prstGeom>
            <a:noFill/>
          </p:spPr>
          <p:txBody>
            <a:bodyPr wrap="none" rtlCol="0">
              <a:spAutoFit/>
            </a:bodyPr>
            <a:lstStyle/>
            <a:p>
              <a:r>
                <a:rPr lang="en-GB" sz="2000" b="1" dirty="0" smtClean="0"/>
                <a:t>I fear</a:t>
              </a:r>
            </a:p>
          </p:txBody>
        </p:sp>
        <p:sp>
          <p:nvSpPr>
            <p:cNvPr id="14" name="TextBox 13"/>
            <p:cNvSpPr txBox="1"/>
            <p:nvPr/>
          </p:nvSpPr>
          <p:spPr>
            <a:xfrm>
              <a:off x="5128411" y="2352594"/>
              <a:ext cx="2081019" cy="400110"/>
            </a:xfrm>
            <a:prstGeom prst="rect">
              <a:avLst/>
            </a:prstGeom>
            <a:noFill/>
          </p:spPr>
          <p:txBody>
            <a:bodyPr wrap="none" rtlCol="0">
              <a:spAutoFit/>
            </a:bodyPr>
            <a:lstStyle/>
            <a:p>
              <a:r>
                <a:rPr lang="en-GB" sz="2000" b="1" dirty="0" smtClean="0"/>
                <a:t>What may be</a:t>
              </a:r>
            </a:p>
          </p:txBody>
        </p:sp>
      </p:grpSp>
      <p:grpSp>
        <p:nvGrpSpPr>
          <p:cNvPr id="37" name="Group 36"/>
          <p:cNvGrpSpPr/>
          <p:nvPr/>
        </p:nvGrpSpPr>
        <p:grpSpPr>
          <a:xfrm>
            <a:off x="2129661" y="2610188"/>
            <a:ext cx="4977997" cy="485193"/>
            <a:chOff x="1876195" y="2903181"/>
            <a:chExt cx="4977997" cy="485193"/>
          </a:xfrm>
        </p:grpSpPr>
        <p:sp>
          <p:nvSpPr>
            <p:cNvPr id="35" name="Flowchart: Process 34"/>
            <p:cNvSpPr/>
            <p:nvPr/>
          </p:nvSpPr>
          <p:spPr bwMode="auto">
            <a:xfrm>
              <a:off x="3519318" y="3009528"/>
              <a:ext cx="987552" cy="259304"/>
            </a:xfrm>
            <a:prstGeom prst="flowChartProcess">
              <a:avLst/>
            </a:prstGeom>
            <a:gradFill flip="none" rotWithShape="1">
              <a:gsLst>
                <a:gs pos="2000">
                  <a:schemeClr val="bg1"/>
                </a:gs>
                <a:gs pos="29000">
                  <a:srgbClr val="FFC5C5"/>
                </a:gs>
                <a:gs pos="75000">
                  <a:srgbClr val="FFC5C5"/>
                </a:gs>
                <a:gs pos="100000">
                  <a:schemeClr val="accent6">
                    <a:tint val="12000"/>
                    <a:satMod val="255000"/>
                  </a:schemeClr>
                </a:gs>
              </a:gsLst>
              <a:lin ang="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5" name="Down Arrow 14"/>
            <p:cNvSpPr/>
            <p:nvPr/>
          </p:nvSpPr>
          <p:spPr bwMode="auto">
            <a:xfrm rot="5400000">
              <a:off x="4309992" y="2946536"/>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6" name="Down Arrow 15"/>
            <p:cNvSpPr/>
            <p:nvPr/>
          </p:nvSpPr>
          <p:spPr bwMode="auto">
            <a:xfrm rot="16200000">
              <a:off x="3203568" y="2946535"/>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7" name="TextBox 16"/>
            <p:cNvSpPr txBox="1"/>
            <p:nvPr/>
          </p:nvSpPr>
          <p:spPr>
            <a:xfrm>
              <a:off x="1876195" y="2945723"/>
              <a:ext cx="854721" cy="400110"/>
            </a:xfrm>
            <a:prstGeom prst="rect">
              <a:avLst/>
            </a:prstGeom>
            <a:noFill/>
          </p:spPr>
          <p:txBody>
            <a:bodyPr wrap="none" rtlCol="0">
              <a:spAutoFit/>
            </a:bodyPr>
            <a:lstStyle/>
            <a:p>
              <a:r>
                <a:rPr lang="en-GB" sz="2000" b="1" dirty="0" smtClean="0"/>
                <a:t>I am</a:t>
              </a:r>
            </a:p>
          </p:txBody>
        </p:sp>
        <p:sp>
          <p:nvSpPr>
            <p:cNvPr id="18" name="TextBox 17"/>
            <p:cNvSpPr txBox="1"/>
            <p:nvPr/>
          </p:nvSpPr>
          <p:spPr>
            <a:xfrm>
              <a:off x="4899811" y="2945723"/>
              <a:ext cx="1954381" cy="400110"/>
            </a:xfrm>
            <a:prstGeom prst="rect">
              <a:avLst/>
            </a:prstGeom>
            <a:noFill/>
          </p:spPr>
          <p:txBody>
            <a:bodyPr wrap="none" rtlCol="0">
              <a:spAutoFit/>
            </a:bodyPr>
            <a:lstStyle/>
            <a:p>
              <a:r>
                <a:rPr lang="en-GB" sz="2000" b="1" dirty="0" smtClean="0"/>
                <a:t>I want to be</a:t>
              </a:r>
            </a:p>
          </p:txBody>
        </p:sp>
      </p:grpSp>
      <p:grpSp>
        <p:nvGrpSpPr>
          <p:cNvPr id="38" name="Group 37"/>
          <p:cNvGrpSpPr/>
          <p:nvPr/>
        </p:nvGrpSpPr>
        <p:grpSpPr>
          <a:xfrm>
            <a:off x="1704222" y="3199274"/>
            <a:ext cx="6344264" cy="485193"/>
            <a:chOff x="1450756" y="3492267"/>
            <a:chExt cx="6344264" cy="485193"/>
          </a:xfrm>
        </p:grpSpPr>
        <p:sp>
          <p:nvSpPr>
            <p:cNvPr id="33" name="Flowchart: Process 32"/>
            <p:cNvSpPr/>
            <p:nvPr/>
          </p:nvSpPr>
          <p:spPr bwMode="auto">
            <a:xfrm>
              <a:off x="3084595" y="3605210"/>
              <a:ext cx="1847793" cy="259304"/>
            </a:xfrm>
            <a:prstGeom prst="flowChartProcess">
              <a:avLst/>
            </a:prstGeom>
            <a:gradFill flip="none" rotWithShape="1">
              <a:gsLst>
                <a:gs pos="2000">
                  <a:schemeClr val="bg1"/>
                </a:gs>
                <a:gs pos="29000">
                  <a:srgbClr val="FFC5C5"/>
                </a:gs>
                <a:gs pos="75000">
                  <a:srgbClr val="FFC5C5"/>
                </a:gs>
                <a:gs pos="100000">
                  <a:schemeClr val="accent6">
                    <a:tint val="12000"/>
                    <a:satMod val="255000"/>
                  </a:schemeClr>
                </a:gs>
              </a:gsLst>
              <a:lin ang="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9" name="Down Arrow 18"/>
            <p:cNvSpPr/>
            <p:nvPr/>
          </p:nvSpPr>
          <p:spPr bwMode="auto">
            <a:xfrm rot="5400000">
              <a:off x="4771521" y="3535622"/>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0" name="Down Arrow 19"/>
            <p:cNvSpPr/>
            <p:nvPr/>
          </p:nvSpPr>
          <p:spPr bwMode="auto">
            <a:xfrm rot="16200000">
              <a:off x="2778129" y="3535621"/>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1" name="TextBox 20"/>
            <p:cNvSpPr txBox="1"/>
            <p:nvPr/>
          </p:nvSpPr>
          <p:spPr>
            <a:xfrm>
              <a:off x="1450756" y="3534809"/>
              <a:ext cx="1274708" cy="400110"/>
            </a:xfrm>
            <a:prstGeom prst="rect">
              <a:avLst/>
            </a:prstGeom>
            <a:noFill/>
          </p:spPr>
          <p:txBody>
            <a:bodyPr wrap="none" rtlCol="0">
              <a:spAutoFit/>
            </a:bodyPr>
            <a:lstStyle/>
            <a:p>
              <a:r>
                <a:rPr lang="en-GB" sz="2000" b="1" dirty="0" smtClean="0"/>
                <a:t>What is</a:t>
              </a:r>
            </a:p>
          </p:txBody>
        </p:sp>
        <p:sp>
          <p:nvSpPr>
            <p:cNvPr id="22" name="TextBox 21"/>
            <p:cNvSpPr txBox="1"/>
            <p:nvPr/>
          </p:nvSpPr>
          <p:spPr>
            <a:xfrm>
              <a:off x="5361340" y="3534809"/>
              <a:ext cx="2433680" cy="400110"/>
            </a:xfrm>
            <a:prstGeom prst="rect">
              <a:avLst/>
            </a:prstGeom>
            <a:noFill/>
          </p:spPr>
          <p:txBody>
            <a:bodyPr wrap="none" rtlCol="0">
              <a:spAutoFit/>
            </a:bodyPr>
            <a:lstStyle/>
            <a:p>
              <a:r>
                <a:rPr lang="en-GB" sz="2000" b="1" dirty="0" smtClean="0"/>
                <a:t>What should be</a:t>
              </a:r>
            </a:p>
          </p:txBody>
        </p:sp>
      </p:grpSp>
      <p:sp>
        <p:nvSpPr>
          <p:cNvPr id="23" name="Rectangle 22"/>
          <p:cNvSpPr/>
          <p:nvPr/>
        </p:nvSpPr>
        <p:spPr>
          <a:xfrm rot="16200000">
            <a:off x="3117780" y="2384522"/>
            <a:ext cx="2138727" cy="923330"/>
          </a:xfrm>
          <a:prstGeom prst="rect">
            <a:avLst/>
          </a:prstGeom>
          <a:noFill/>
        </p:spPr>
        <p:txBody>
          <a:bodyPr wrap="none" lIns="91440" tIns="45720" rIns="91440" bIns="45720">
            <a:spAutoFit/>
          </a:bodyPr>
          <a:lstStyle/>
          <a:p>
            <a:pPr algn="ctr"/>
            <a:r>
              <a:rPr lang="en-US" sz="5400" b="1" cap="none" spc="0" dirty="0" smtClean="0">
                <a:ln w="1905"/>
                <a:solidFill>
                  <a:srgbClr val="003399"/>
                </a:solidFill>
                <a:effectLst>
                  <a:innerShdw blurRad="69850" dist="43180" dir="5400000">
                    <a:srgbClr val="000000">
                      <a:alpha val="65000"/>
                    </a:srgbClr>
                  </a:innerShdw>
                </a:effectLst>
                <a:latin typeface="Copperplate Gothic Bold" pitchFamily="34" charset="0"/>
              </a:rPr>
              <a:t>Gaps</a:t>
            </a:r>
            <a:endParaRPr lang="en-US" sz="5400" b="1" cap="none" spc="0" dirty="0">
              <a:ln w="1905"/>
              <a:solidFill>
                <a:srgbClr val="003399"/>
              </a:solidFill>
              <a:effectLst>
                <a:innerShdw blurRad="69850" dist="43180" dir="5400000">
                  <a:srgbClr val="000000">
                    <a:alpha val="65000"/>
                  </a:srgbClr>
                </a:innerShdw>
              </a:effectLst>
              <a:latin typeface="Copperplate Gothic Bold" pitchFamily="34" charset="0"/>
            </a:endParaRPr>
          </a:p>
        </p:txBody>
      </p:sp>
      <p:grpSp>
        <p:nvGrpSpPr>
          <p:cNvPr id="39" name="Group 38"/>
          <p:cNvGrpSpPr/>
          <p:nvPr/>
        </p:nvGrpSpPr>
        <p:grpSpPr>
          <a:xfrm>
            <a:off x="2719194" y="3777723"/>
            <a:ext cx="3104903" cy="485193"/>
            <a:chOff x="2465728" y="4070716"/>
            <a:chExt cx="3104903" cy="485193"/>
          </a:xfrm>
        </p:grpSpPr>
        <p:sp>
          <p:nvSpPr>
            <p:cNvPr id="34" name="Flowchart: Process 33"/>
            <p:cNvSpPr/>
            <p:nvPr/>
          </p:nvSpPr>
          <p:spPr bwMode="auto">
            <a:xfrm>
              <a:off x="3546351" y="4183660"/>
              <a:ext cx="923331" cy="259304"/>
            </a:xfrm>
            <a:prstGeom prst="flowChartProcess">
              <a:avLst/>
            </a:prstGeom>
            <a:gradFill flip="none" rotWithShape="1">
              <a:gsLst>
                <a:gs pos="2000">
                  <a:schemeClr val="bg1"/>
                </a:gs>
                <a:gs pos="29000">
                  <a:srgbClr val="FFC5C5"/>
                </a:gs>
                <a:gs pos="75000">
                  <a:srgbClr val="FFC5C5"/>
                </a:gs>
                <a:gs pos="100000">
                  <a:schemeClr val="accent6">
                    <a:tint val="12000"/>
                    <a:satMod val="255000"/>
                  </a:schemeClr>
                </a:gs>
              </a:gsLst>
              <a:lin ang="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4" name="Down Arrow 23"/>
            <p:cNvSpPr/>
            <p:nvPr/>
          </p:nvSpPr>
          <p:spPr bwMode="auto">
            <a:xfrm rot="5400000">
              <a:off x="4265552" y="4114071"/>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5" name="Down Arrow 24"/>
            <p:cNvSpPr/>
            <p:nvPr/>
          </p:nvSpPr>
          <p:spPr bwMode="auto">
            <a:xfrm rot="16200000">
              <a:off x="3278000" y="4114070"/>
              <a:ext cx="485192" cy="398484"/>
            </a:xfrm>
            <a:prstGeom prst="downArrow">
              <a:avLst>
                <a:gd name="adj1" fmla="val 50000"/>
                <a:gd name="adj2" fmla="val 61708"/>
              </a:avLst>
            </a:prstGeom>
            <a:solidFill>
              <a:srgbClr val="FFCC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6" name="TextBox 25"/>
            <p:cNvSpPr txBox="1"/>
            <p:nvPr/>
          </p:nvSpPr>
          <p:spPr>
            <a:xfrm>
              <a:off x="2465728" y="4113257"/>
              <a:ext cx="715260" cy="400110"/>
            </a:xfrm>
            <a:prstGeom prst="rect">
              <a:avLst/>
            </a:prstGeom>
            <a:noFill/>
          </p:spPr>
          <p:txBody>
            <a:bodyPr wrap="none" rtlCol="0">
              <a:spAutoFit/>
            </a:bodyPr>
            <a:lstStyle/>
            <a:p>
              <a:r>
                <a:rPr lang="en-GB" sz="2000" b="1" dirty="0" smtClean="0"/>
                <a:t>Etc.</a:t>
              </a:r>
            </a:p>
          </p:txBody>
        </p:sp>
        <p:sp>
          <p:nvSpPr>
            <p:cNvPr id="27" name="TextBox 26"/>
            <p:cNvSpPr txBox="1"/>
            <p:nvPr/>
          </p:nvSpPr>
          <p:spPr>
            <a:xfrm>
              <a:off x="4855371" y="4113258"/>
              <a:ext cx="715260" cy="400110"/>
            </a:xfrm>
            <a:prstGeom prst="rect">
              <a:avLst/>
            </a:prstGeom>
            <a:noFill/>
          </p:spPr>
          <p:txBody>
            <a:bodyPr wrap="none" rtlCol="0">
              <a:spAutoFit/>
            </a:bodyPr>
            <a:lstStyle/>
            <a:p>
              <a:r>
                <a:rPr lang="en-GB" sz="2000" b="1" dirty="0" smtClean="0"/>
                <a:t>Etc.</a:t>
              </a:r>
            </a:p>
          </p:txBody>
        </p:sp>
      </p:grpSp>
      <p:sp>
        <p:nvSpPr>
          <p:cNvPr id="28" name="TextBox 27"/>
          <p:cNvSpPr txBox="1"/>
          <p:nvPr/>
        </p:nvSpPr>
        <p:spPr>
          <a:xfrm>
            <a:off x="1820977" y="4544885"/>
            <a:ext cx="5771132" cy="769441"/>
          </a:xfrm>
          <a:prstGeom prst="rect">
            <a:avLst/>
          </a:prstGeom>
          <a:noFill/>
        </p:spPr>
        <p:txBody>
          <a:bodyPr wrap="none" rtlCol="0">
            <a:spAutoFit/>
          </a:bodyPr>
          <a:lstStyle/>
          <a:p>
            <a:r>
              <a:rPr lang="en-GB" sz="4400" b="1" dirty="0" smtClean="0">
                <a:solidFill>
                  <a:schemeClr val="accent2">
                    <a:lumMod val="60000"/>
                    <a:lumOff val="40000"/>
                  </a:schemeClr>
                </a:solidFill>
                <a:effectLst>
                  <a:outerShdw blurRad="50800" dist="38100" dir="2700000" algn="tl" rotWithShape="0">
                    <a:prstClr val="black">
                      <a:alpha val="40000"/>
                    </a:prstClr>
                  </a:outerShdw>
                </a:effectLst>
              </a:rPr>
              <a:t>Scalar = </a:t>
            </a:r>
            <a:r>
              <a:rPr lang="el-GR" sz="4400" b="1" dirty="0" smtClean="0">
                <a:solidFill>
                  <a:schemeClr val="accent2">
                    <a:lumMod val="60000"/>
                    <a:lumOff val="40000"/>
                  </a:schemeClr>
                </a:solidFill>
                <a:effectLst>
                  <a:outerShdw blurRad="50800" dist="38100" dir="2700000" algn="tl" rotWithShape="0">
                    <a:prstClr val="black">
                      <a:alpha val="40000"/>
                    </a:prstClr>
                  </a:outerShdw>
                </a:effectLst>
              </a:rPr>
              <a:t>Σ</a:t>
            </a:r>
            <a:r>
              <a:rPr lang="en-GB" sz="4400" b="1" dirty="0" smtClean="0">
                <a:solidFill>
                  <a:schemeClr val="accent2">
                    <a:lumMod val="60000"/>
                    <a:lumOff val="40000"/>
                  </a:schemeClr>
                </a:solidFill>
                <a:effectLst>
                  <a:outerShdw blurRad="50800" dist="38100" dir="2700000" algn="tl" rotWithShape="0">
                    <a:prstClr val="black">
                      <a:alpha val="40000"/>
                    </a:prstClr>
                  </a:outerShdw>
                </a:effectLst>
              </a:rPr>
              <a:t> (Gaps)</a:t>
            </a:r>
          </a:p>
        </p:txBody>
      </p:sp>
      <p:sp>
        <p:nvSpPr>
          <p:cNvPr id="40" name="Rectangle 3"/>
          <p:cNvSpPr>
            <a:spLocks noChangeArrowheads="1"/>
          </p:cNvSpPr>
          <p:nvPr/>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42" name="Date Placeholder 41"/>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43" name="Slide Number Placeholder 42"/>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12</a:t>
            </a:fld>
            <a:r>
              <a:rPr lang="en-US" dirty="0"/>
              <a:t> </a:t>
            </a:r>
          </a:p>
        </p:txBody>
      </p:sp>
      <p:sp>
        <p:nvSpPr>
          <p:cNvPr id="44" name="Footer Placeholder 43"/>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45" name="Group 44"/>
          <p:cNvGrpSpPr/>
          <p:nvPr/>
        </p:nvGrpSpPr>
        <p:grpSpPr>
          <a:xfrm>
            <a:off x="2767" y="6591309"/>
            <a:ext cx="1178332" cy="282575"/>
            <a:chOff x="3175" y="6591309"/>
            <a:chExt cx="1177923" cy="282575"/>
          </a:xfrm>
        </p:grpSpPr>
        <p:sp>
          <p:nvSpPr>
            <p:cNvPr id="46"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7" name="Group 46"/>
            <p:cNvGrpSpPr/>
            <p:nvPr userDrawn="1"/>
          </p:nvGrpSpPr>
          <p:grpSpPr>
            <a:xfrm>
              <a:off x="64294" y="6734184"/>
              <a:ext cx="1116804" cy="109538"/>
              <a:chOff x="85725" y="6743708"/>
              <a:chExt cx="1073944" cy="109538"/>
            </a:xfrm>
          </p:grpSpPr>
          <p:sp>
            <p:nvSpPr>
              <p:cNvPr id="52"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8"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49"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50" name="Freeform 49"/>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sp>
        <p:nvSpPr>
          <p:cNvPr id="54"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
        <p:nvSpPr>
          <p:cNvPr id="55" name="TextBox 54"/>
          <p:cNvSpPr txBox="1"/>
          <p:nvPr/>
        </p:nvSpPr>
        <p:spPr>
          <a:xfrm>
            <a:off x="1685677" y="5395007"/>
            <a:ext cx="6476453" cy="769441"/>
          </a:xfrm>
          <a:prstGeom prst="rect">
            <a:avLst/>
          </a:prstGeom>
          <a:noFill/>
        </p:spPr>
        <p:txBody>
          <a:bodyPr wrap="none" rtlCol="0">
            <a:spAutoFit/>
          </a:bodyPr>
          <a:lstStyle/>
          <a:p>
            <a:pPr algn="ctr"/>
            <a:r>
              <a:rPr lang="en-GB" sz="4400" b="1" dirty="0" smtClean="0">
                <a:solidFill>
                  <a:schemeClr val="accent2">
                    <a:lumMod val="60000"/>
                    <a:lumOff val="40000"/>
                  </a:schemeClr>
                </a:solidFill>
                <a:effectLst>
                  <a:outerShdw blurRad="50800" dist="38100" dir="2700000" algn="tl" rotWithShape="0">
                    <a:prstClr val="black">
                      <a:alpha val="40000"/>
                    </a:prstClr>
                  </a:outerShdw>
                </a:effectLst>
              </a:rPr>
              <a:t>Vector = Motivation</a:t>
            </a:r>
          </a:p>
        </p:txBody>
      </p:sp>
    </p:spTree>
    <p:extLst>
      <p:ext uri="{BB962C8B-B14F-4D97-AF65-F5344CB8AC3E}">
        <p14:creationId xmlns:p14="http://schemas.microsoft.com/office/powerpoint/2010/main" val="1554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0.70"/>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strVal val="#ppt_w*0.70"/>
                                          </p:val>
                                        </p:tav>
                                        <p:tav tm="100000">
                                          <p:val>
                                            <p:strVal val="#ppt_w"/>
                                          </p:val>
                                        </p:tav>
                                      </p:tavLst>
                                    </p:anim>
                                    <p:anim calcmode="lin" valueType="num">
                                      <p:cBhvr>
                                        <p:cTn id="20" dur="1000" fill="hold"/>
                                        <p:tgtEl>
                                          <p:spTgt spid="37"/>
                                        </p:tgtEl>
                                        <p:attrNameLst>
                                          <p:attrName>ppt_h</p:attrName>
                                        </p:attrNameLst>
                                      </p:cBhvr>
                                      <p:tavLst>
                                        <p:tav tm="0">
                                          <p:val>
                                            <p:strVal val="#ppt_h"/>
                                          </p:val>
                                        </p:tav>
                                        <p:tav tm="100000">
                                          <p:val>
                                            <p:strVal val="#ppt_h"/>
                                          </p:val>
                                        </p:tav>
                                      </p:tavLst>
                                    </p:anim>
                                    <p:animEffect transition="in" filter="fade">
                                      <p:cBhvr>
                                        <p:cTn id="21" dur="1000"/>
                                        <p:tgtEl>
                                          <p:spTgt spid="37"/>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0.70"/>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strVal val="#ppt_w*0.70"/>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Effect transition="in" filter="fade">
                                      <p:cBhvr>
                                        <p:cTn id="33" dur="1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randombar(horizontal)">
                                      <p:cBhvr>
                                        <p:cTn id="48" dur="500"/>
                                        <p:tgtEl>
                                          <p:spTgt spid="5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54"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039700" y="1456737"/>
            <a:ext cx="1613467" cy="4326636"/>
            <a:chOff x="5294375" y="1441869"/>
            <a:chExt cx="1335800" cy="4326636"/>
          </a:xfrm>
        </p:grpSpPr>
        <p:grpSp>
          <p:nvGrpSpPr>
            <p:cNvPr id="26" name="Group 25"/>
            <p:cNvGrpSpPr/>
            <p:nvPr/>
          </p:nvGrpSpPr>
          <p:grpSpPr>
            <a:xfrm>
              <a:off x="5294375" y="1441869"/>
              <a:ext cx="1335800" cy="4326636"/>
              <a:chOff x="5294375" y="1441869"/>
              <a:chExt cx="1335800" cy="4326636"/>
            </a:xfrm>
          </p:grpSpPr>
          <p:sp>
            <p:nvSpPr>
              <p:cNvPr id="21" name="Rectangle 20"/>
              <p:cNvSpPr/>
              <p:nvPr/>
            </p:nvSpPr>
            <p:spPr bwMode="auto">
              <a:xfrm>
                <a:off x="5294375" y="1441869"/>
                <a:ext cx="1188439" cy="4326636"/>
              </a:xfrm>
              <a:prstGeom prst="rect">
                <a:avLst/>
              </a:prstGeom>
              <a:solidFill>
                <a:srgbClr val="FFCCFF"/>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5405160" y="1514033"/>
                <a:ext cx="1225015" cy="338554"/>
              </a:xfrm>
              <a:prstGeom prst="rect">
                <a:avLst/>
              </a:prstGeom>
              <a:noFill/>
            </p:spPr>
            <p:txBody>
              <a:bodyPr wrap="none" rtlCol="0">
                <a:spAutoFit/>
              </a:bodyPr>
              <a:lstStyle/>
              <a:p>
                <a:r>
                  <a:rPr lang="en-GB" sz="1600" b="1" i="1" dirty="0" smtClean="0">
                    <a:solidFill>
                      <a:schemeClr val="accent2">
                        <a:lumMod val="75000"/>
                      </a:schemeClr>
                    </a:solidFill>
                  </a:rPr>
                  <a:t>Overload</a:t>
                </a:r>
                <a:endParaRPr lang="en-GB" sz="1600" b="1" i="1" dirty="0">
                  <a:solidFill>
                    <a:schemeClr val="accent2">
                      <a:lumMod val="75000"/>
                    </a:schemeClr>
                  </a:solidFill>
                </a:endParaRPr>
              </a:p>
            </p:txBody>
          </p:sp>
          <p:sp>
            <p:nvSpPr>
              <p:cNvPr id="22" name="TextBox 21"/>
              <p:cNvSpPr txBox="1"/>
              <p:nvPr/>
            </p:nvSpPr>
            <p:spPr>
              <a:xfrm>
                <a:off x="5421814" y="1946556"/>
                <a:ext cx="970138" cy="584775"/>
              </a:xfrm>
              <a:prstGeom prst="rect">
                <a:avLst/>
              </a:prstGeom>
              <a:noFill/>
            </p:spPr>
            <p:txBody>
              <a:bodyPr wrap="none" rtlCol="0">
                <a:spAutoFit/>
              </a:bodyPr>
              <a:lstStyle/>
              <a:p>
                <a:pPr algn="ctr"/>
                <a:r>
                  <a:rPr lang="en-GB" sz="1600" i="1" dirty="0" smtClean="0">
                    <a:solidFill>
                      <a:schemeClr val="accent2">
                        <a:lumMod val="75000"/>
                      </a:schemeClr>
                    </a:solidFill>
                  </a:rPr>
                  <a:t>Relief-</a:t>
                </a:r>
                <a:br>
                  <a:rPr lang="en-GB" sz="1600" i="1" dirty="0" smtClean="0">
                    <a:solidFill>
                      <a:schemeClr val="accent2">
                        <a:lumMod val="75000"/>
                      </a:schemeClr>
                    </a:solidFill>
                  </a:rPr>
                </a:br>
                <a:r>
                  <a:rPr lang="en-GB" sz="1600" i="1" dirty="0" smtClean="0">
                    <a:solidFill>
                      <a:schemeClr val="accent2">
                        <a:lumMod val="75000"/>
                      </a:schemeClr>
                    </a:solidFill>
                  </a:rPr>
                  <a:t>seeking</a:t>
                </a:r>
                <a:endParaRPr lang="en-GB" sz="1600" i="1" dirty="0">
                  <a:solidFill>
                    <a:schemeClr val="accent2">
                      <a:lumMod val="75000"/>
                    </a:schemeClr>
                  </a:solidFill>
                </a:endParaRPr>
              </a:p>
            </p:txBody>
          </p:sp>
        </p:grpSp>
        <p:sp>
          <p:nvSpPr>
            <p:cNvPr id="27" name="TextBox 26"/>
            <p:cNvSpPr txBox="1"/>
            <p:nvPr/>
          </p:nvSpPr>
          <p:spPr>
            <a:xfrm>
              <a:off x="5365856" y="5271402"/>
              <a:ext cx="1045479" cy="338554"/>
            </a:xfrm>
            <a:prstGeom prst="rect">
              <a:avLst/>
            </a:prstGeom>
            <a:noFill/>
          </p:spPr>
          <p:txBody>
            <a:bodyPr wrap="none" rtlCol="0">
              <a:spAutoFit/>
            </a:bodyPr>
            <a:lstStyle/>
            <a:p>
              <a:pPr algn="ctr"/>
              <a:r>
                <a:rPr lang="en-GB" sz="1600" i="1" dirty="0" smtClean="0">
                  <a:solidFill>
                    <a:schemeClr val="accent2">
                      <a:lumMod val="75000"/>
                    </a:schemeClr>
                  </a:solidFill>
                </a:rPr>
                <a:t>Collapse</a:t>
              </a:r>
              <a:endParaRPr lang="en-GB" sz="1600" i="1" dirty="0">
                <a:solidFill>
                  <a:schemeClr val="accent2">
                    <a:lumMod val="75000"/>
                  </a:schemeClr>
                </a:solidFill>
              </a:endParaRPr>
            </a:p>
          </p:txBody>
        </p:sp>
      </p:grpSp>
      <p:grpSp>
        <p:nvGrpSpPr>
          <p:cNvPr id="25" name="Group 24"/>
          <p:cNvGrpSpPr/>
          <p:nvPr/>
        </p:nvGrpSpPr>
        <p:grpSpPr>
          <a:xfrm>
            <a:off x="3272392" y="1461516"/>
            <a:ext cx="1767338" cy="4328160"/>
            <a:chOff x="3272392" y="1461516"/>
            <a:chExt cx="2021984" cy="4328160"/>
          </a:xfrm>
        </p:grpSpPr>
        <p:sp>
          <p:nvSpPr>
            <p:cNvPr id="20" name="Rectangle 19"/>
            <p:cNvSpPr/>
            <p:nvPr/>
          </p:nvSpPr>
          <p:spPr bwMode="auto">
            <a:xfrm>
              <a:off x="3272392" y="1461516"/>
              <a:ext cx="2021984" cy="4326636"/>
            </a:xfrm>
            <a:prstGeom prst="rect">
              <a:avLst/>
            </a:prstGeom>
            <a:solidFill>
              <a:srgbClr val="CCFFCC"/>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cxnSp>
          <p:nvCxnSpPr>
            <p:cNvPr id="14" name="Straight Connector 13"/>
            <p:cNvCxnSpPr/>
            <p:nvPr/>
          </p:nvCxnSpPr>
          <p:spPr bwMode="auto">
            <a:xfrm>
              <a:off x="5294376" y="1471661"/>
              <a:ext cx="0" cy="43180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369095" y="1514033"/>
              <a:ext cx="1661032" cy="338554"/>
            </a:xfrm>
            <a:prstGeom prst="rect">
              <a:avLst/>
            </a:prstGeom>
            <a:noFill/>
          </p:spPr>
          <p:txBody>
            <a:bodyPr wrap="none" rtlCol="0">
              <a:spAutoFit/>
            </a:bodyPr>
            <a:lstStyle/>
            <a:p>
              <a:r>
                <a:rPr lang="en-GB" sz="1600" b="1" i="1" dirty="0" smtClean="0">
                  <a:solidFill>
                    <a:srgbClr val="006600"/>
                  </a:solidFill>
                </a:rPr>
                <a:t>Performance</a:t>
              </a:r>
              <a:endParaRPr lang="en-GB" sz="1600" b="1" i="1" dirty="0">
                <a:solidFill>
                  <a:srgbClr val="006600"/>
                </a:solidFill>
              </a:endParaRPr>
            </a:p>
          </p:txBody>
        </p:sp>
        <p:sp>
          <p:nvSpPr>
            <p:cNvPr id="23" name="TextBox 22"/>
            <p:cNvSpPr txBox="1"/>
            <p:nvPr/>
          </p:nvSpPr>
          <p:spPr>
            <a:xfrm>
              <a:off x="3855112" y="1946556"/>
              <a:ext cx="652743" cy="338554"/>
            </a:xfrm>
            <a:prstGeom prst="rect">
              <a:avLst/>
            </a:prstGeom>
            <a:noFill/>
          </p:spPr>
          <p:txBody>
            <a:bodyPr wrap="none" rtlCol="0">
              <a:spAutoFit/>
            </a:bodyPr>
            <a:lstStyle/>
            <a:p>
              <a:r>
                <a:rPr lang="en-GB" sz="1600" i="1" dirty="0" smtClean="0">
                  <a:solidFill>
                    <a:srgbClr val="006600"/>
                  </a:solidFill>
                </a:rPr>
                <a:t>Flow</a:t>
              </a:r>
              <a:endParaRPr lang="en-GB" sz="1600" i="1" dirty="0">
                <a:solidFill>
                  <a:srgbClr val="006600"/>
                </a:solidFill>
              </a:endParaRPr>
            </a:p>
          </p:txBody>
        </p:sp>
      </p:grpSp>
      <p:grpSp>
        <p:nvGrpSpPr>
          <p:cNvPr id="24" name="Group 23"/>
          <p:cNvGrpSpPr/>
          <p:nvPr/>
        </p:nvGrpSpPr>
        <p:grpSpPr>
          <a:xfrm>
            <a:off x="2029967" y="1463040"/>
            <a:ext cx="1242425" cy="4326636"/>
            <a:chOff x="2029967" y="1463040"/>
            <a:chExt cx="1242425" cy="4326636"/>
          </a:xfrm>
        </p:grpSpPr>
        <p:sp>
          <p:nvSpPr>
            <p:cNvPr id="3" name="Rectangle 2"/>
            <p:cNvSpPr/>
            <p:nvPr/>
          </p:nvSpPr>
          <p:spPr bwMode="auto">
            <a:xfrm>
              <a:off x="2029967" y="1463040"/>
              <a:ext cx="1242425" cy="4326636"/>
            </a:xfrm>
            <a:prstGeom prst="rect">
              <a:avLst/>
            </a:prstGeom>
            <a:solidFill>
              <a:srgbClr val="BDDEFF"/>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cxnSp>
          <p:nvCxnSpPr>
            <p:cNvPr id="15" name="Straight Connector 14"/>
            <p:cNvCxnSpPr/>
            <p:nvPr/>
          </p:nvCxnSpPr>
          <p:spPr bwMode="auto">
            <a:xfrm>
              <a:off x="3272392" y="1463040"/>
              <a:ext cx="0" cy="432663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2029967" y="1514033"/>
              <a:ext cx="1223412" cy="338554"/>
            </a:xfrm>
            <a:prstGeom prst="rect">
              <a:avLst/>
            </a:prstGeom>
            <a:noFill/>
          </p:spPr>
          <p:txBody>
            <a:bodyPr wrap="none" rtlCol="0">
              <a:spAutoFit/>
            </a:bodyPr>
            <a:lstStyle/>
            <a:p>
              <a:r>
                <a:rPr lang="en-GB" sz="1600" b="1" i="1" dirty="0" smtClean="0">
                  <a:solidFill>
                    <a:srgbClr val="0033CC"/>
                  </a:solidFill>
                </a:rPr>
                <a:t>Boredom</a:t>
              </a:r>
              <a:endParaRPr lang="en-GB" sz="1600" b="1" i="1" dirty="0">
                <a:solidFill>
                  <a:srgbClr val="0033CC"/>
                </a:solidFill>
              </a:endParaRPr>
            </a:p>
          </p:txBody>
        </p:sp>
        <p:sp>
          <p:nvSpPr>
            <p:cNvPr id="19" name="TextBox 18"/>
            <p:cNvSpPr txBox="1"/>
            <p:nvPr/>
          </p:nvSpPr>
          <p:spPr>
            <a:xfrm>
              <a:off x="2076411" y="1946556"/>
              <a:ext cx="1074333" cy="584775"/>
            </a:xfrm>
            <a:prstGeom prst="rect">
              <a:avLst/>
            </a:prstGeom>
            <a:noFill/>
          </p:spPr>
          <p:txBody>
            <a:bodyPr wrap="none" rtlCol="0">
              <a:spAutoFit/>
            </a:bodyPr>
            <a:lstStyle/>
            <a:p>
              <a:pPr algn="ctr"/>
              <a:r>
                <a:rPr lang="en-GB" sz="1600" i="1" dirty="0" smtClean="0">
                  <a:solidFill>
                    <a:srgbClr val="0033CC"/>
                  </a:solidFill>
                </a:rPr>
                <a:t>Tension-</a:t>
              </a:r>
              <a:br>
                <a:rPr lang="en-GB" sz="1600" i="1" dirty="0" smtClean="0">
                  <a:solidFill>
                    <a:srgbClr val="0033CC"/>
                  </a:solidFill>
                </a:rPr>
              </a:br>
              <a:r>
                <a:rPr lang="en-GB" sz="1600" i="1" dirty="0" smtClean="0">
                  <a:solidFill>
                    <a:srgbClr val="0033CC"/>
                  </a:solidFill>
                </a:rPr>
                <a:t>seeking</a:t>
              </a:r>
              <a:endParaRPr lang="en-GB" sz="1600" i="1" dirty="0">
                <a:solidFill>
                  <a:srgbClr val="0033CC"/>
                </a:solidFill>
              </a:endParaRPr>
            </a:p>
          </p:txBody>
        </p:sp>
      </p:grpSp>
      <p:sp>
        <p:nvSpPr>
          <p:cNvPr id="2" name="Title 1"/>
          <p:cNvSpPr>
            <a:spLocks noGrp="1"/>
          </p:cNvSpPr>
          <p:nvPr>
            <p:ph type="title"/>
          </p:nvPr>
        </p:nvSpPr>
        <p:spPr/>
        <p:txBody>
          <a:bodyPr/>
          <a:lstStyle/>
          <a:p>
            <a:r>
              <a:rPr lang="en-GB" dirty="0"/>
              <a:t>Yerkes-Dodson curve</a:t>
            </a:r>
          </a:p>
        </p:txBody>
      </p:sp>
      <p:cxnSp>
        <p:nvCxnSpPr>
          <p:cNvPr id="8" name="Straight Arrow Connector 7"/>
          <p:cNvCxnSpPr/>
          <p:nvPr/>
        </p:nvCxnSpPr>
        <p:spPr bwMode="auto">
          <a:xfrm flipV="1">
            <a:off x="2011680" y="1271016"/>
            <a:ext cx="0" cy="4517136"/>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2011680" y="5789676"/>
            <a:ext cx="4672584" cy="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rot="16200000">
            <a:off x="276283" y="3319271"/>
            <a:ext cx="2398413" cy="461665"/>
          </a:xfrm>
          <a:prstGeom prst="rect">
            <a:avLst/>
          </a:prstGeom>
          <a:noFill/>
        </p:spPr>
        <p:txBody>
          <a:bodyPr wrap="none" rtlCol="0">
            <a:spAutoFit/>
          </a:bodyPr>
          <a:lstStyle/>
          <a:p>
            <a:r>
              <a:rPr lang="en-GB" b="1" dirty="0" smtClean="0"/>
              <a:t>Performance</a:t>
            </a:r>
            <a:endParaRPr lang="en-GB" b="1" dirty="0"/>
          </a:p>
        </p:txBody>
      </p:sp>
      <p:sp>
        <p:nvSpPr>
          <p:cNvPr id="11" name="TextBox 10"/>
          <p:cNvSpPr txBox="1"/>
          <p:nvPr/>
        </p:nvSpPr>
        <p:spPr>
          <a:xfrm>
            <a:off x="3500526" y="5967983"/>
            <a:ext cx="1539204" cy="461665"/>
          </a:xfrm>
          <a:prstGeom prst="rect">
            <a:avLst/>
          </a:prstGeom>
          <a:noFill/>
        </p:spPr>
        <p:txBody>
          <a:bodyPr wrap="none" rtlCol="0">
            <a:spAutoFit/>
          </a:bodyPr>
          <a:lstStyle/>
          <a:p>
            <a:r>
              <a:rPr lang="en-GB" b="1" dirty="0" smtClean="0"/>
              <a:t>Tension</a:t>
            </a:r>
            <a:endParaRPr lang="en-GB" b="1" dirty="0"/>
          </a:p>
        </p:txBody>
      </p:sp>
      <p:sp>
        <p:nvSpPr>
          <p:cNvPr id="12" name="Freeform 11"/>
          <p:cNvSpPr/>
          <p:nvPr/>
        </p:nvSpPr>
        <p:spPr bwMode="auto">
          <a:xfrm>
            <a:off x="2322576" y="2130546"/>
            <a:ext cx="3666744" cy="3310133"/>
          </a:xfrm>
          <a:custGeom>
            <a:avLst/>
            <a:gdLst>
              <a:gd name="connsiteX0" fmla="*/ 0 w 3108960"/>
              <a:gd name="connsiteY0" fmla="*/ 3200714 h 3200714"/>
              <a:gd name="connsiteX1" fmla="*/ 1527048 w 3108960"/>
              <a:gd name="connsiteY1" fmla="*/ 36890 h 3200714"/>
              <a:gd name="connsiteX2" fmla="*/ 3108960 w 3108960"/>
              <a:gd name="connsiteY2" fmla="*/ 1755962 h 3200714"/>
              <a:gd name="connsiteX0" fmla="*/ 0 w 3108960"/>
              <a:gd name="connsiteY0" fmla="*/ 3200714 h 3200714"/>
              <a:gd name="connsiteX1" fmla="*/ 1892808 w 3108960"/>
              <a:gd name="connsiteY1" fmla="*/ 36890 h 3200714"/>
              <a:gd name="connsiteX2" fmla="*/ 3108960 w 3108960"/>
              <a:gd name="connsiteY2" fmla="*/ 1755962 h 3200714"/>
              <a:gd name="connsiteX0" fmla="*/ 0 w 3108960"/>
              <a:gd name="connsiteY0" fmla="*/ 3163834 h 3163834"/>
              <a:gd name="connsiteX1" fmla="*/ 1892808 w 3108960"/>
              <a:gd name="connsiteY1" fmla="*/ 10 h 3163834"/>
              <a:gd name="connsiteX2" fmla="*/ 3108960 w 3108960"/>
              <a:gd name="connsiteY2" fmla="*/ 1719082 h 3163834"/>
              <a:gd name="connsiteX0" fmla="*/ 0 w 3209544"/>
              <a:gd name="connsiteY0" fmla="*/ 3163890 h 3163890"/>
              <a:gd name="connsiteX1" fmla="*/ 1892808 w 3209544"/>
              <a:gd name="connsiteY1" fmla="*/ 66 h 3163890"/>
              <a:gd name="connsiteX2" fmla="*/ 3209544 w 3209544"/>
              <a:gd name="connsiteY2" fmla="*/ 3081594 h 3163890"/>
              <a:gd name="connsiteX0" fmla="*/ 0 w 3209544"/>
              <a:gd name="connsiteY0" fmla="*/ 3163893 h 3163893"/>
              <a:gd name="connsiteX1" fmla="*/ 1892808 w 3209544"/>
              <a:gd name="connsiteY1" fmla="*/ 69 h 3163893"/>
              <a:gd name="connsiteX2" fmla="*/ 3209544 w 3209544"/>
              <a:gd name="connsiteY2" fmla="*/ 3081597 h 3163893"/>
              <a:gd name="connsiteX0" fmla="*/ 0 w 3209544"/>
              <a:gd name="connsiteY0" fmla="*/ 3173037 h 3173037"/>
              <a:gd name="connsiteX1" fmla="*/ 2295144 w 3209544"/>
              <a:gd name="connsiteY1" fmla="*/ 69 h 3173037"/>
              <a:gd name="connsiteX2" fmla="*/ 3209544 w 3209544"/>
              <a:gd name="connsiteY2" fmla="*/ 3090741 h 3173037"/>
              <a:gd name="connsiteX0" fmla="*/ 0 w 3209544"/>
              <a:gd name="connsiteY0" fmla="*/ 3173037 h 3173037"/>
              <a:gd name="connsiteX1" fmla="*/ 2192122 w 3209544"/>
              <a:gd name="connsiteY1" fmla="*/ 69 h 3173037"/>
              <a:gd name="connsiteX2" fmla="*/ 3209544 w 3209544"/>
              <a:gd name="connsiteY2" fmla="*/ 3090741 h 3173037"/>
              <a:gd name="connsiteX0" fmla="*/ 0 w 3161995"/>
              <a:gd name="connsiteY0" fmla="*/ 3173053 h 3173053"/>
              <a:gd name="connsiteX1" fmla="*/ 2192122 w 3161995"/>
              <a:gd name="connsiteY1" fmla="*/ 85 h 3173053"/>
              <a:gd name="connsiteX2" fmla="*/ 3161995 w 3161995"/>
              <a:gd name="connsiteY2" fmla="*/ 2705084 h 3173053"/>
              <a:gd name="connsiteX0" fmla="*/ 0 w 3177845"/>
              <a:gd name="connsiteY0" fmla="*/ 3173042 h 3173042"/>
              <a:gd name="connsiteX1" fmla="*/ 2192122 w 3177845"/>
              <a:gd name="connsiteY1" fmla="*/ 74 h 3173042"/>
              <a:gd name="connsiteX2" fmla="*/ 3177845 w 3177845"/>
              <a:gd name="connsiteY2" fmla="*/ 2959267 h 3173042"/>
            </a:gdLst>
            <a:ahLst/>
            <a:cxnLst>
              <a:cxn ang="0">
                <a:pos x="connsiteX0" y="connsiteY0"/>
              </a:cxn>
              <a:cxn ang="0">
                <a:pos x="connsiteX1" y="connsiteY1"/>
              </a:cxn>
              <a:cxn ang="0">
                <a:pos x="connsiteX2" y="connsiteY2"/>
              </a:cxn>
            </a:cxnLst>
            <a:rect l="l" t="t" r="r" b="b"/>
            <a:pathLst>
              <a:path w="3177845" h="3173042">
                <a:moveTo>
                  <a:pt x="0" y="3173042"/>
                </a:moveTo>
                <a:cubicBezTo>
                  <a:pt x="504444" y="1711526"/>
                  <a:pt x="1657198" y="13790"/>
                  <a:pt x="2192122" y="74"/>
                </a:cubicBezTo>
                <a:cubicBezTo>
                  <a:pt x="2727046" y="-13642"/>
                  <a:pt x="3030017" y="1887895"/>
                  <a:pt x="3177845" y="2959267"/>
                </a:cubicBezTo>
              </a:path>
            </a:pathLst>
          </a:custGeom>
          <a:noFill/>
          <a:ln w="25400" cap="flat" cmpd="sng" algn="ctr">
            <a:solidFill>
              <a:schemeClr val="accent6">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28"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
        <p:nvSpPr>
          <p:cNvPr id="30" name="Date Placeholder 12"/>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31" name="Slide Number Placeholder 13"/>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13</a:t>
            </a:fld>
            <a:r>
              <a:rPr lang="en-US" dirty="0"/>
              <a:t> </a:t>
            </a:r>
          </a:p>
        </p:txBody>
      </p:sp>
      <p:sp>
        <p:nvSpPr>
          <p:cNvPr id="32" name="Footer Placeholder 14"/>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spTree>
    <p:extLst>
      <p:ext uri="{BB962C8B-B14F-4D97-AF65-F5344CB8AC3E}">
        <p14:creationId xmlns:p14="http://schemas.microsoft.com/office/powerpoint/2010/main" val="35071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Tension management</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14</a:t>
            </a:fld>
            <a:r>
              <a:rPr lang="en-US" smtClean="0"/>
              <a:t> </a:t>
            </a:r>
            <a:endParaRPr lang="en-US" dirty="0"/>
          </a:p>
        </p:txBody>
      </p:sp>
      <p:sp>
        <p:nvSpPr>
          <p:cNvPr id="6" name="Footer Placeholder 5"/>
          <p:cNvSpPr>
            <a:spLocks noGrp="1"/>
          </p:cNvSpPr>
          <p:nvPr>
            <p:ph type="ftr" sz="quarter" idx="3"/>
          </p:nvPr>
        </p:nvSpPr>
        <p:spPr/>
        <p:txBody>
          <a:bodyPr/>
          <a:lstStyle/>
          <a:p>
            <a:r>
              <a:rPr lang="en-GB" dirty="0" smtClean="0"/>
              <a:t>The Heart of Changing Minds (c) Changing Works Ltd</a:t>
            </a:r>
            <a:endParaRPr lang="en-US" dirty="0"/>
          </a:p>
        </p:txBody>
      </p:sp>
      <p:grpSp>
        <p:nvGrpSpPr>
          <p:cNvPr id="7" name="Group 6"/>
          <p:cNvGrpSpPr/>
          <p:nvPr/>
        </p:nvGrpSpPr>
        <p:grpSpPr>
          <a:xfrm>
            <a:off x="5132956" y="1252724"/>
            <a:ext cx="3344044" cy="2040463"/>
            <a:chOff x="2469129" y="1258275"/>
            <a:chExt cx="3344044" cy="2040463"/>
          </a:xfrm>
        </p:grpSpPr>
        <p:sp>
          <p:nvSpPr>
            <p:cNvPr id="10" name="Right Arrow 9"/>
            <p:cNvSpPr/>
            <p:nvPr/>
          </p:nvSpPr>
          <p:spPr bwMode="auto">
            <a:xfrm rot="5400000">
              <a:off x="3120919" y="606485"/>
              <a:ext cx="2040463" cy="3344044"/>
            </a:xfrm>
            <a:prstGeom prst="rightArrow">
              <a:avLst>
                <a:gd name="adj1" fmla="val 50000"/>
                <a:gd name="adj2" fmla="val 83196"/>
              </a:avLst>
            </a:prstGeom>
            <a:solidFill>
              <a:srgbClr val="DBEF63">
                <a:alpha val="64706"/>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Verdana" pitchFamily="34" charset="0"/>
              </a:endParaRPr>
            </a:p>
          </p:txBody>
        </p:sp>
        <p:sp>
          <p:nvSpPr>
            <p:cNvPr id="3" name="TextBox 2"/>
            <p:cNvSpPr txBox="1"/>
            <p:nvPr/>
          </p:nvSpPr>
          <p:spPr>
            <a:xfrm>
              <a:off x="3347033" y="1300977"/>
              <a:ext cx="1588898" cy="1107996"/>
            </a:xfrm>
            <a:prstGeom prst="rect">
              <a:avLst/>
            </a:prstGeom>
            <a:noFill/>
          </p:spPr>
          <p:txBody>
            <a:bodyPr wrap="none" rtlCol="0">
              <a:spAutoFit/>
            </a:bodyPr>
            <a:lstStyle/>
            <a:p>
              <a:pPr algn="ctr"/>
              <a:r>
                <a:rPr lang="en-GB" sz="2200" b="1" dirty="0" smtClean="0">
                  <a:effectLst>
                    <a:outerShdw blurRad="50800" dist="38100" dir="13500000" algn="br" rotWithShape="0">
                      <a:prstClr val="black">
                        <a:alpha val="40000"/>
                      </a:prstClr>
                    </a:outerShdw>
                  </a:effectLst>
                </a:rPr>
                <a:t>Reduce</a:t>
              </a:r>
            </a:p>
            <a:p>
              <a:pPr algn="ctr"/>
              <a:r>
                <a:rPr lang="en-GB" sz="2200" b="1" dirty="0" smtClean="0">
                  <a:effectLst>
                    <a:outerShdw blurRad="50800" dist="38100" dir="13500000" algn="br" rotWithShape="0">
                      <a:prstClr val="black">
                        <a:alpha val="40000"/>
                      </a:prstClr>
                    </a:outerShdw>
                  </a:effectLst>
                </a:rPr>
                <a:t>Current</a:t>
              </a:r>
            </a:p>
            <a:p>
              <a:pPr algn="ctr"/>
              <a:r>
                <a:rPr lang="en-GB" sz="2200" b="1" dirty="0" smtClean="0">
                  <a:effectLst>
                    <a:outerShdw blurRad="50800" dist="38100" dir="13500000" algn="br" rotWithShape="0">
                      <a:prstClr val="black">
                        <a:alpha val="40000"/>
                      </a:prstClr>
                    </a:outerShdw>
                  </a:effectLst>
                </a:rPr>
                <a:t>Tensions</a:t>
              </a:r>
              <a:endParaRPr lang="en-GB" sz="2200" b="1" dirty="0">
                <a:effectLst>
                  <a:outerShdw blurRad="50800" dist="38100" dir="13500000" algn="br" rotWithShape="0">
                    <a:prstClr val="black">
                      <a:alpha val="40000"/>
                    </a:prstClr>
                  </a:outerShdw>
                </a:effectLst>
              </a:endParaRPr>
            </a:p>
          </p:txBody>
        </p:sp>
      </p:grpSp>
      <p:grpSp>
        <p:nvGrpSpPr>
          <p:cNvPr id="8" name="Group 7"/>
          <p:cNvGrpSpPr/>
          <p:nvPr/>
        </p:nvGrpSpPr>
        <p:grpSpPr>
          <a:xfrm>
            <a:off x="5133286" y="3408768"/>
            <a:ext cx="3344044" cy="2040463"/>
            <a:chOff x="2469459" y="3414319"/>
            <a:chExt cx="3344044" cy="2040463"/>
          </a:xfrm>
        </p:grpSpPr>
        <p:sp>
          <p:nvSpPr>
            <p:cNvPr id="14" name="Right Arrow 13"/>
            <p:cNvSpPr/>
            <p:nvPr/>
          </p:nvSpPr>
          <p:spPr bwMode="auto">
            <a:xfrm rot="5400000">
              <a:off x="3121249" y="2762529"/>
              <a:ext cx="2040463" cy="3344044"/>
            </a:xfrm>
            <a:prstGeom prst="rightArrow">
              <a:avLst>
                <a:gd name="adj1" fmla="val 50000"/>
                <a:gd name="adj2" fmla="val 83196"/>
              </a:avLst>
            </a:prstGeom>
            <a:solidFill>
              <a:srgbClr val="ED6565">
                <a:alpha val="64706"/>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Verdana" pitchFamily="34" charset="0"/>
              </a:endParaRPr>
            </a:p>
          </p:txBody>
        </p:sp>
        <p:sp>
          <p:nvSpPr>
            <p:cNvPr id="18" name="TextBox 17"/>
            <p:cNvSpPr txBox="1"/>
            <p:nvPr/>
          </p:nvSpPr>
          <p:spPr>
            <a:xfrm>
              <a:off x="3346701" y="3468030"/>
              <a:ext cx="1588898" cy="1107996"/>
            </a:xfrm>
            <a:prstGeom prst="rect">
              <a:avLst/>
            </a:prstGeom>
            <a:noFill/>
          </p:spPr>
          <p:txBody>
            <a:bodyPr wrap="none" rtlCol="0">
              <a:spAutoFit/>
            </a:bodyPr>
            <a:lstStyle/>
            <a:p>
              <a:pPr algn="ctr"/>
              <a:r>
                <a:rPr lang="en-GB" sz="2200" b="1" dirty="0" smtClean="0">
                  <a:effectLst>
                    <a:outerShdw blurRad="50800" dist="38100" dir="13500000" algn="br" rotWithShape="0">
                      <a:prstClr val="black">
                        <a:alpha val="40000"/>
                      </a:prstClr>
                    </a:outerShdw>
                  </a:effectLst>
                </a:rPr>
                <a:t>Add</a:t>
              </a:r>
            </a:p>
            <a:p>
              <a:pPr algn="ctr"/>
              <a:r>
                <a:rPr lang="en-GB" sz="2200" b="1" dirty="0" smtClean="0">
                  <a:effectLst>
                    <a:outerShdw blurRad="50800" dist="38100" dir="13500000" algn="br" rotWithShape="0">
                      <a:prstClr val="black">
                        <a:alpha val="40000"/>
                      </a:prstClr>
                    </a:outerShdw>
                  </a:effectLst>
                </a:rPr>
                <a:t>New</a:t>
              </a:r>
            </a:p>
            <a:p>
              <a:pPr algn="ctr"/>
              <a:r>
                <a:rPr lang="en-GB" sz="2200" b="1" dirty="0" smtClean="0">
                  <a:effectLst>
                    <a:outerShdw blurRad="50800" dist="38100" dir="13500000" algn="br" rotWithShape="0">
                      <a:prstClr val="black">
                        <a:alpha val="40000"/>
                      </a:prstClr>
                    </a:outerShdw>
                  </a:effectLst>
                </a:rPr>
                <a:t>Tensions</a:t>
              </a:r>
              <a:endParaRPr lang="en-GB" sz="2200" b="1" dirty="0">
                <a:effectLst>
                  <a:outerShdw blurRad="50800" dist="38100" dir="13500000" algn="br" rotWithShape="0">
                    <a:prstClr val="black">
                      <a:alpha val="40000"/>
                    </a:prstClr>
                  </a:outerShdw>
                </a:effectLst>
              </a:endParaRPr>
            </a:p>
          </p:txBody>
        </p:sp>
      </p:grpSp>
      <p:sp>
        <p:nvSpPr>
          <p:cNvPr id="12"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grpSp>
        <p:nvGrpSpPr>
          <p:cNvPr id="13" name="Group 12"/>
          <p:cNvGrpSpPr/>
          <p:nvPr/>
        </p:nvGrpSpPr>
        <p:grpSpPr>
          <a:xfrm>
            <a:off x="891457" y="2115168"/>
            <a:ext cx="3344044" cy="2040463"/>
            <a:chOff x="2469129" y="1258275"/>
            <a:chExt cx="3344044" cy="2040463"/>
          </a:xfrm>
        </p:grpSpPr>
        <p:sp>
          <p:nvSpPr>
            <p:cNvPr id="15" name="Right Arrow 14"/>
            <p:cNvSpPr/>
            <p:nvPr/>
          </p:nvSpPr>
          <p:spPr bwMode="auto">
            <a:xfrm rot="5400000">
              <a:off x="3120919" y="606485"/>
              <a:ext cx="2040463" cy="3344044"/>
            </a:xfrm>
            <a:prstGeom prst="rightArrow">
              <a:avLst>
                <a:gd name="adj1" fmla="val 50000"/>
                <a:gd name="adj2" fmla="val 83196"/>
              </a:avLst>
            </a:prstGeom>
            <a:solidFill>
              <a:srgbClr val="75DBFF">
                <a:alpha val="64706"/>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rstMaterial="dkEdge">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Verdana" pitchFamily="34" charset="0"/>
              </a:endParaRPr>
            </a:p>
          </p:txBody>
        </p:sp>
        <p:sp>
          <p:nvSpPr>
            <p:cNvPr id="16" name="TextBox 15"/>
            <p:cNvSpPr txBox="1"/>
            <p:nvPr/>
          </p:nvSpPr>
          <p:spPr>
            <a:xfrm>
              <a:off x="3347033" y="1300977"/>
              <a:ext cx="1588898" cy="1107996"/>
            </a:xfrm>
            <a:prstGeom prst="rect">
              <a:avLst/>
            </a:prstGeom>
            <a:noFill/>
          </p:spPr>
          <p:txBody>
            <a:bodyPr wrap="none" rtlCol="0">
              <a:spAutoFit/>
            </a:bodyPr>
            <a:lstStyle/>
            <a:p>
              <a:pPr algn="ctr"/>
              <a:r>
                <a:rPr lang="en-GB" sz="2200" b="1" dirty="0" smtClean="0">
                  <a:effectLst>
                    <a:outerShdw blurRad="50800" dist="38100" dir="13500000" algn="br" rotWithShape="0">
                      <a:prstClr val="black">
                        <a:alpha val="40000"/>
                      </a:prstClr>
                    </a:outerShdw>
                  </a:effectLst>
                </a:rPr>
                <a:t>Escalate</a:t>
              </a:r>
            </a:p>
            <a:p>
              <a:pPr algn="ctr"/>
              <a:r>
                <a:rPr lang="en-GB" sz="2200" b="1" dirty="0" smtClean="0">
                  <a:effectLst>
                    <a:outerShdw blurRad="50800" dist="38100" dir="13500000" algn="br" rotWithShape="0">
                      <a:prstClr val="black">
                        <a:alpha val="40000"/>
                      </a:prstClr>
                    </a:outerShdw>
                  </a:effectLst>
                </a:rPr>
                <a:t>Current</a:t>
              </a:r>
            </a:p>
            <a:p>
              <a:pPr algn="ctr"/>
              <a:r>
                <a:rPr lang="en-GB" sz="2200" b="1" dirty="0" smtClean="0">
                  <a:effectLst>
                    <a:outerShdw blurRad="50800" dist="38100" dir="13500000" algn="br" rotWithShape="0">
                      <a:prstClr val="black">
                        <a:alpha val="40000"/>
                      </a:prstClr>
                    </a:outerShdw>
                  </a:effectLst>
                </a:rPr>
                <a:t>Tensions</a:t>
              </a:r>
              <a:endParaRPr lang="en-GB" sz="2200" b="1" dirty="0">
                <a:effectLst>
                  <a:outerShdw blurRad="50800" dist="38100" dir="13500000" algn="br" rotWithShape="0">
                    <a:prstClr val="black">
                      <a:alpha val="40000"/>
                    </a:prstClr>
                  </a:outerShdw>
                </a:effectLst>
              </a:endParaRPr>
            </a:p>
          </p:txBody>
        </p:sp>
      </p:grpSp>
    </p:spTree>
    <p:extLst>
      <p:ext uri="{BB962C8B-B14F-4D97-AF65-F5344CB8AC3E}">
        <p14:creationId xmlns:p14="http://schemas.microsoft.com/office/powerpoint/2010/main" val="26678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Cialdini’s</a:t>
            </a:r>
            <a:r>
              <a:rPr lang="en-GB" dirty="0" smtClean="0"/>
              <a:t> Six Principles</a:t>
            </a:r>
            <a:endParaRPr lang="en-GB" dirty="0"/>
          </a:p>
        </p:txBody>
      </p:sp>
      <p:sp>
        <p:nvSpPr>
          <p:cNvPr id="3" name="Rounded Rectangle 2"/>
          <p:cNvSpPr/>
          <p:nvPr/>
        </p:nvSpPr>
        <p:spPr bwMode="auto">
          <a:xfrm>
            <a:off x="566928" y="1261872"/>
            <a:ext cx="2203704" cy="1938528"/>
          </a:xfrm>
          <a:prstGeom prst="roundRect">
            <a:avLst/>
          </a:prstGeom>
          <a:solidFill>
            <a:srgbClr val="FFC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outerShdw blurRad="50800" dist="38100" dir="13500000" algn="br" rotWithShape="0">
                    <a:prstClr val="black">
                      <a:alpha val="40000"/>
                    </a:prstClr>
                  </a:outerShdw>
                </a:effectLst>
                <a:latin typeface="+mn-lt"/>
              </a:rPr>
              <a:t>Reciprocity</a:t>
            </a:r>
          </a:p>
        </p:txBody>
      </p:sp>
      <p:sp>
        <p:nvSpPr>
          <p:cNvPr id="11" name="Rounded Rectangle 10"/>
          <p:cNvSpPr/>
          <p:nvPr/>
        </p:nvSpPr>
        <p:spPr bwMode="auto">
          <a:xfrm>
            <a:off x="3380232" y="1261872"/>
            <a:ext cx="2203704" cy="1938528"/>
          </a:xfrm>
          <a:prstGeom prst="roundRect">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outerShdw blurRad="50800" dist="38100" dir="13500000" algn="br" rotWithShape="0">
                    <a:prstClr val="black">
                      <a:alpha val="40000"/>
                    </a:prstClr>
                  </a:outerShdw>
                </a:effectLst>
                <a:latin typeface="+mn-lt"/>
              </a:rPr>
              <a:t>Consistency</a:t>
            </a:r>
          </a:p>
        </p:txBody>
      </p:sp>
      <p:sp>
        <p:nvSpPr>
          <p:cNvPr id="13" name="Rounded Rectangle 12"/>
          <p:cNvSpPr/>
          <p:nvPr/>
        </p:nvSpPr>
        <p:spPr bwMode="auto">
          <a:xfrm>
            <a:off x="6193536" y="1261872"/>
            <a:ext cx="2203704" cy="1938528"/>
          </a:xfrm>
          <a:prstGeom prst="roundRect">
            <a:avLst/>
          </a:prstGeom>
          <a:solidFill>
            <a:srgbClr val="BDDE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smtClean="0">
                <a:effectLst>
                  <a:outerShdw blurRad="50800" dist="38100" dir="13500000" algn="br" rotWithShape="0">
                    <a:prstClr val="black">
                      <a:alpha val="40000"/>
                    </a:prstClr>
                  </a:outerShdw>
                </a:effectLst>
                <a:latin typeface="+mn-lt"/>
              </a:rPr>
              <a:t>Social Proof</a:t>
            </a:r>
            <a:endParaRPr lang="en-GB" b="1" dirty="0">
              <a:effectLst>
                <a:outerShdw blurRad="50800" dist="38100" dir="13500000" algn="br" rotWithShape="0">
                  <a:prstClr val="black">
                    <a:alpha val="40000"/>
                  </a:prstClr>
                </a:outerShdw>
              </a:effectLst>
              <a:latin typeface="+mn-lt"/>
            </a:endParaRPr>
          </a:p>
        </p:txBody>
      </p:sp>
      <p:sp>
        <p:nvSpPr>
          <p:cNvPr id="14" name="Rounded Rectangle 13"/>
          <p:cNvSpPr/>
          <p:nvPr/>
        </p:nvSpPr>
        <p:spPr bwMode="auto">
          <a:xfrm>
            <a:off x="566928" y="3910584"/>
            <a:ext cx="2203704" cy="1938528"/>
          </a:xfrm>
          <a:prstGeom prst="roundRect">
            <a:avLst/>
          </a:prstGeom>
          <a:solidFill>
            <a:srgbClr val="FFCC99"/>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algn="ctr"/>
            <a:r>
              <a:rPr lang="en-GB" b="1" dirty="0">
                <a:effectLst>
                  <a:outerShdw blurRad="50800" dist="38100" dir="13500000" algn="br" rotWithShape="0">
                    <a:prstClr val="black">
                      <a:alpha val="40000"/>
                    </a:prstClr>
                  </a:outerShdw>
                </a:effectLst>
                <a:latin typeface="+mn-lt"/>
              </a:rPr>
              <a:t>Authority</a:t>
            </a:r>
          </a:p>
        </p:txBody>
      </p:sp>
      <p:sp>
        <p:nvSpPr>
          <p:cNvPr id="15" name="Rounded Rectangle 14"/>
          <p:cNvSpPr/>
          <p:nvPr/>
        </p:nvSpPr>
        <p:spPr bwMode="auto">
          <a:xfrm>
            <a:off x="3380232" y="3910584"/>
            <a:ext cx="2203704" cy="1938528"/>
          </a:xfrm>
          <a:prstGeom prst="roundRect">
            <a:avLst/>
          </a:prstGeom>
          <a:solidFill>
            <a:srgbClr val="CCC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a:effectLst>
                  <a:outerShdw blurRad="50800" dist="38100" dir="13500000" algn="br" rotWithShape="0">
                    <a:prstClr val="black">
                      <a:alpha val="40000"/>
                    </a:prstClr>
                  </a:outerShdw>
                </a:effectLst>
                <a:latin typeface="+mn-lt"/>
              </a:rPr>
              <a:t>Liking</a:t>
            </a:r>
          </a:p>
        </p:txBody>
      </p:sp>
      <p:sp>
        <p:nvSpPr>
          <p:cNvPr id="16" name="Rounded Rectangle 15"/>
          <p:cNvSpPr/>
          <p:nvPr/>
        </p:nvSpPr>
        <p:spPr bwMode="auto">
          <a:xfrm>
            <a:off x="6193536" y="3910584"/>
            <a:ext cx="2203704" cy="1938528"/>
          </a:xfrm>
          <a:prstGeom prst="roundRect">
            <a:avLst/>
          </a:prstGeom>
          <a:solidFill>
            <a:srgbClr val="FFCEB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algn="ctr"/>
            <a:r>
              <a:rPr lang="en-GB" b="1" dirty="0">
                <a:effectLst>
                  <a:outerShdw blurRad="50800" dist="38100" dir="13500000" algn="br" rotWithShape="0">
                    <a:prstClr val="black">
                      <a:alpha val="40000"/>
                    </a:prstClr>
                  </a:outerShdw>
                </a:effectLst>
                <a:latin typeface="+mn-lt"/>
              </a:rPr>
              <a:t>Scarcity</a:t>
            </a:r>
          </a:p>
        </p:txBody>
      </p:sp>
      <p:sp>
        <p:nvSpPr>
          <p:cNvPr id="17" name="Rectangle 3"/>
          <p:cNvSpPr>
            <a:spLocks noChangeArrowheads="1"/>
          </p:cNvSpPr>
          <p:nvPr/>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18" name="Date Placeholder 17"/>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19" name="Slide Number Placeholder 18"/>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15</a:t>
            </a:fld>
            <a:r>
              <a:rPr lang="en-US" dirty="0"/>
              <a:t> </a:t>
            </a:r>
          </a:p>
        </p:txBody>
      </p:sp>
      <p:sp>
        <p:nvSpPr>
          <p:cNvPr id="20" name="Footer Placeholder 19"/>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21" name="Group 20"/>
          <p:cNvGrpSpPr/>
          <p:nvPr/>
        </p:nvGrpSpPr>
        <p:grpSpPr>
          <a:xfrm>
            <a:off x="2767" y="6591309"/>
            <a:ext cx="1178332" cy="282575"/>
            <a:chOff x="3175" y="6591309"/>
            <a:chExt cx="1177923" cy="282575"/>
          </a:xfrm>
        </p:grpSpPr>
        <p:sp>
          <p:nvSpPr>
            <p:cNvPr id="22"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4" name="Group 23"/>
            <p:cNvGrpSpPr/>
            <p:nvPr userDrawn="1"/>
          </p:nvGrpSpPr>
          <p:grpSpPr>
            <a:xfrm>
              <a:off x="64294" y="6734184"/>
              <a:ext cx="1116804" cy="109538"/>
              <a:chOff x="85725" y="6743708"/>
              <a:chExt cx="1073944" cy="109538"/>
            </a:xfrm>
          </p:grpSpPr>
          <p:sp>
            <p:nvSpPr>
              <p:cNvPr id="29"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5"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26"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27" name="Freeform 26"/>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348" y="104077"/>
            <a:ext cx="3622815" cy="83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41356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P spid="15" grpId="0" animBg="1"/>
      <p:bldP spid="16"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Hotel booking tensions</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16</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74" y="1828796"/>
            <a:ext cx="8962512" cy="367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83259" y="5954751"/>
            <a:ext cx="1821332" cy="261610"/>
          </a:xfrm>
          <a:prstGeom prst="rect">
            <a:avLst/>
          </a:prstGeom>
          <a:noFill/>
        </p:spPr>
        <p:txBody>
          <a:bodyPr wrap="none" rtlCol="0">
            <a:spAutoFit/>
          </a:bodyPr>
          <a:lstStyle/>
          <a:p>
            <a:r>
              <a:rPr lang="en-GB" sz="1100" dirty="0" smtClean="0"/>
              <a:t>(Source: booking.com)</a:t>
            </a:r>
            <a:endParaRPr lang="en-GB" sz="11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1119" y="102796"/>
            <a:ext cx="2936291" cy="173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23987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a:off x="406908" y="787400"/>
            <a:ext cx="2825496" cy="2176272"/>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prst="slope"/>
          </a:sp3d>
          <a:extLst/>
        </p:spPr>
        <p:txBody>
          <a:bodyPr vert="horz" wrap="none" lIns="90000" tIns="46800" rIns="90000" bIns="46800" numCol="1" rtlCol="0" anchor="ctr" anchorCtr="0" compatLnSpc="1">
            <a:prstTxWarp prst="textNoShape">
              <a:avLst/>
            </a:prstTxWarp>
          </a:bodyPr>
          <a:lstStyle/>
          <a:p>
            <a:pPr algn="ctr"/>
            <a:r>
              <a:rPr lang="en-GB" b="1" dirty="0"/>
              <a:t>Situation</a:t>
            </a:r>
            <a:br>
              <a:rPr lang="en-GB" b="1" dirty="0"/>
            </a:br>
            <a:r>
              <a:rPr lang="en-GB" b="1" dirty="0"/>
              <a:t>Questions</a:t>
            </a:r>
          </a:p>
        </p:txBody>
      </p:sp>
      <p:sp>
        <p:nvSpPr>
          <p:cNvPr id="2" name="Title 1"/>
          <p:cNvSpPr>
            <a:spLocks noGrp="1"/>
          </p:cNvSpPr>
          <p:nvPr>
            <p:ph type="title"/>
          </p:nvPr>
        </p:nvSpPr>
        <p:spPr/>
        <p:txBody>
          <a:bodyPr/>
          <a:lstStyle/>
          <a:p>
            <a:r>
              <a:rPr lang="en-GB" dirty="0" smtClean="0"/>
              <a:t>SPIN selling</a:t>
            </a:r>
            <a:endParaRPr lang="en-GB" dirty="0"/>
          </a:p>
        </p:txBody>
      </p:sp>
      <p:sp>
        <p:nvSpPr>
          <p:cNvPr id="8" name="Right Arrow 7"/>
          <p:cNvSpPr/>
          <p:nvPr/>
        </p:nvSpPr>
        <p:spPr bwMode="auto">
          <a:xfrm>
            <a:off x="2295144" y="1961896"/>
            <a:ext cx="2825496" cy="2176272"/>
          </a:xfrm>
          <a:prstGeom prst="rightArrow">
            <a:avLst/>
          </a:prstGeom>
          <a:solidFill>
            <a:srgbClr val="33CCFF"/>
          </a:solidFill>
          <a:ln w="9525" cap="flat" cmpd="sng" algn="ctr">
            <a:noFill/>
            <a:prstDash val="solid"/>
            <a:round/>
            <a:headEnd type="none" w="med" len="med"/>
            <a:tailEnd type="none" w="med" len="med"/>
          </a:ln>
          <a:effectLst/>
          <a:scene3d>
            <a:camera prst="orthographicFront"/>
            <a:lightRig rig="threePt" dir="t"/>
          </a:scene3d>
          <a:sp3d>
            <a:bevelT prst="convex"/>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Verdana" pitchFamily="34" charset="0"/>
              </a:rPr>
              <a:t>Problem</a:t>
            </a:r>
          </a:p>
          <a:p>
            <a:pPr marL="0" marR="0" indent="0" algn="ctr" defTabSz="914400" rtl="0" eaLnBrk="0" fontAlgn="base" latinLnBrk="0" hangingPunct="0">
              <a:lnSpc>
                <a:spcPct val="100000"/>
              </a:lnSpc>
              <a:spcBef>
                <a:spcPct val="0"/>
              </a:spcBef>
              <a:spcAft>
                <a:spcPct val="0"/>
              </a:spcAft>
              <a:buClrTx/>
              <a:buSzTx/>
              <a:buFontTx/>
              <a:buNone/>
              <a:tabLst/>
            </a:pPr>
            <a:r>
              <a:rPr lang="en-GB" b="1" dirty="0" smtClean="0"/>
              <a:t>Questions</a:t>
            </a:r>
            <a:endParaRPr kumimoji="0" lang="en-GB" sz="2400" b="1" i="0" u="none" strike="noStrike" cap="none" normalizeH="0" baseline="0" dirty="0" smtClean="0">
              <a:ln>
                <a:noFill/>
              </a:ln>
              <a:solidFill>
                <a:schemeClr val="tx1"/>
              </a:solidFill>
              <a:effectLst/>
              <a:latin typeface="Verdana" pitchFamily="34" charset="0"/>
            </a:endParaRPr>
          </a:p>
        </p:txBody>
      </p:sp>
      <p:sp>
        <p:nvSpPr>
          <p:cNvPr id="9" name="Right Arrow 8"/>
          <p:cNvSpPr/>
          <p:nvPr/>
        </p:nvSpPr>
        <p:spPr bwMode="auto">
          <a:xfrm>
            <a:off x="4183380" y="3136392"/>
            <a:ext cx="2825496" cy="2176272"/>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prst="convex"/>
          </a:sp3d>
          <a:extLst/>
        </p:spPr>
        <p:txBody>
          <a:bodyPr vert="horz" wrap="none" lIns="90000" tIns="46800" rIns="90000" bIns="46800" numCol="1" rtlCol="0" anchor="ctr" anchorCtr="0" compatLnSpc="1">
            <a:prstTxWarp prst="textNoShape">
              <a:avLst/>
            </a:prstTxWarp>
          </a:bodyPr>
          <a:lstStyle/>
          <a:p>
            <a:pPr algn="ctr"/>
            <a:r>
              <a:rPr lang="en-GB" b="1" dirty="0"/>
              <a:t>Implication</a:t>
            </a:r>
            <a:br>
              <a:rPr lang="en-GB" b="1" dirty="0"/>
            </a:br>
            <a:r>
              <a:rPr lang="en-GB" b="1" dirty="0"/>
              <a:t>Questions</a:t>
            </a:r>
          </a:p>
        </p:txBody>
      </p:sp>
      <p:sp>
        <p:nvSpPr>
          <p:cNvPr id="10" name="Right Arrow 9"/>
          <p:cNvSpPr/>
          <p:nvPr/>
        </p:nvSpPr>
        <p:spPr bwMode="auto">
          <a:xfrm>
            <a:off x="6071616" y="4310888"/>
            <a:ext cx="2825496" cy="2176272"/>
          </a:xfrm>
          <a:prstGeom prst="rightArrow">
            <a:avLst/>
          </a:prstGeom>
          <a:gradFill flip="none" rotWithShape="1">
            <a:gsLst>
              <a:gs pos="0">
                <a:srgbClr val="92D050"/>
              </a:gs>
              <a:gs pos="100000">
                <a:srgbClr val="33CCFF"/>
              </a:gs>
            </a:gsLst>
            <a:lin ang="10800000" scaled="1"/>
            <a:tileRect/>
          </a:gradFill>
          <a:ln w="9525" cap="flat" cmpd="sng" algn="ctr">
            <a:noFill/>
            <a:prstDash val="solid"/>
            <a:round/>
            <a:headEnd type="none" w="med" len="med"/>
            <a:tailEnd type="none" w="med" len="med"/>
          </a:ln>
          <a:effectLst/>
          <a:scene3d>
            <a:camera prst="orthographicFront"/>
            <a:lightRig rig="threePt" dir="t"/>
          </a:scene3d>
          <a:sp3d>
            <a:bevelT prst="slope"/>
          </a:sp3d>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Verdana" pitchFamily="34" charset="0"/>
              </a:rPr>
              <a:t>Need-Payoff</a:t>
            </a:r>
            <a:br>
              <a:rPr kumimoji="0" lang="en-GB" sz="2400" b="1" i="0" u="none" strike="noStrike" cap="none" normalizeH="0" baseline="0" dirty="0" smtClean="0">
                <a:ln>
                  <a:noFill/>
                </a:ln>
                <a:solidFill>
                  <a:schemeClr val="tx1"/>
                </a:solidFill>
                <a:effectLst/>
                <a:latin typeface="Verdana" pitchFamily="34" charset="0"/>
              </a:rPr>
            </a:br>
            <a:r>
              <a:rPr kumimoji="0" lang="en-GB" sz="2400" b="1" i="0" u="none" strike="noStrike" cap="none" normalizeH="0" baseline="0" dirty="0" smtClean="0">
                <a:ln>
                  <a:noFill/>
                </a:ln>
                <a:solidFill>
                  <a:schemeClr val="tx1"/>
                </a:solidFill>
                <a:effectLst/>
                <a:latin typeface="Verdana" pitchFamily="34" charset="0"/>
              </a:rPr>
              <a:t>Questions</a:t>
            </a:r>
          </a:p>
        </p:txBody>
      </p:sp>
      <p:sp>
        <p:nvSpPr>
          <p:cNvPr id="13" name="Rectangle 3"/>
          <p:cNvSpPr>
            <a:spLocks noChangeArrowheads="1"/>
          </p:cNvSpPr>
          <p:nvPr/>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14" name="Date Placeholder 13"/>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15" name="Slide Number Placeholder 14"/>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17</a:t>
            </a:fld>
            <a:r>
              <a:rPr lang="en-US" dirty="0"/>
              <a:t> </a:t>
            </a:r>
          </a:p>
        </p:txBody>
      </p:sp>
      <p:sp>
        <p:nvSpPr>
          <p:cNvPr id="16" name="Footer Placeholder 15"/>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17" name="Group 16"/>
          <p:cNvGrpSpPr/>
          <p:nvPr/>
        </p:nvGrpSpPr>
        <p:grpSpPr>
          <a:xfrm>
            <a:off x="2767" y="6591309"/>
            <a:ext cx="1178332" cy="282575"/>
            <a:chOff x="3175" y="6591309"/>
            <a:chExt cx="1177923" cy="282575"/>
          </a:xfrm>
        </p:grpSpPr>
        <p:sp>
          <p:nvSpPr>
            <p:cNvPr id="18"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18"/>
            <p:cNvGrpSpPr/>
            <p:nvPr userDrawn="1"/>
          </p:nvGrpSpPr>
          <p:grpSpPr>
            <a:xfrm>
              <a:off x="64294" y="6734184"/>
              <a:ext cx="1116804" cy="109538"/>
              <a:chOff x="85725" y="6743708"/>
              <a:chExt cx="1073944" cy="109538"/>
            </a:xfrm>
          </p:grpSpPr>
          <p:sp>
            <p:nvSpPr>
              <p:cNvPr id="24"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21"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22" name="Freeform 21"/>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348" y="104077"/>
            <a:ext cx="3622815" cy="83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34344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tension-closure pattern</a:t>
            </a:r>
            <a:endParaRPr lang="en-GB" dirty="0"/>
          </a:p>
        </p:txBody>
      </p:sp>
      <p:grpSp>
        <p:nvGrpSpPr>
          <p:cNvPr id="22" name="Group 21"/>
          <p:cNvGrpSpPr/>
          <p:nvPr/>
        </p:nvGrpSpPr>
        <p:grpSpPr>
          <a:xfrm>
            <a:off x="1353312" y="2667462"/>
            <a:ext cx="6263640" cy="1325880"/>
            <a:chOff x="1353312" y="1188720"/>
            <a:chExt cx="6263640" cy="1325880"/>
          </a:xfrm>
        </p:grpSpPr>
        <p:sp>
          <p:nvSpPr>
            <p:cNvPr id="19" name="Rectangle 18"/>
            <p:cNvSpPr/>
            <p:nvPr/>
          </p:nvSpPr>
          <p:spPr bwMode="auto">
            <a:xfrm>
              <a:off x="1353312" y="1188720"/>
              <a:ext cx="6263640" cy="1325880"/>
            </a:xfrm>
            <a:prstGeom prst="rect">
              <a:avLst/>
            </a:prstGeom>
            <a:solidFill>
              <a:srgbClr val="99C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1667329" y="1434129"/>
              <a:ext cx="1726755" cy="830997"/>
            </a:xfrm>
            <a:prstGeom prst="rect">
              <a:avLst/>
            </a:prstGeom>
            <a:solidFill>
              <a:srgbClr val="003399"/>
            </a:solidFill>
            <a:scene3d>
              <a:camera prst="orthographicFront"/>
              <a:lightRig rig="threePt" dir="t"/>
            </a:scene3d>
            <a:sp3d>
              <a:bevelT prst="relaxedInset"/>
            </a:sp3d>
          </p:spPr>
          <p:txBody>
            <a:bodyPr wrap="none" rtlCol="0">
              <a:spAutoFit/>
            </a:bodyPr>
            <a:lstStyle>
              <a:defPPr>
                <a:defRPr lang="en-US"/>
              </a:defPPr>
              <a:lvl1pPr>
                <a:defRPr sz="1800">
                  <a:solidFill>
                    <a:srgbClr val="FFFF00"/>
                  </a:solidFill>
                </a:defRPr>
              </a:lvl1pPr>
            </a:lstStyle>
            <a:p>
              <a:r>
                <a:rPr lang="en-GB" sz="4800" b="1" dirty="0"/>
                <a:t>Hurt</a:t>
              </a:r>
              <a:endParaRPr lang="en-GB" b="1" dirty="0"/>
            </a:p>
          </p:txBody>
        </p:sp>
        <p:sp>
          <p:nvSpPr>
            <p:cNvPr id="10" name="TextBox 9"/>
            <p:cNvSpPr txBox="1"/>
            <p:nvPr/>
          </p:nvSpPr>
          <p:spPr>
            <a:xfrm>
              <a:off x="3777103" y="1695738"/>
              <a:ext cx="612668" cy="369332"/>
            </a:xfrm>
            <a:prstGeom prst="rect">
              <a:avLst/>
            </a:prstGeom>
            <a:noFill/>
          </p:spPr>
          <p:txBody>
            <a:bodyPr wrap="none" rtlCol="0">
              <a:spAutoFit/>
            </a:bodyPr>
            <a:lstStyle/>
            <a:p>
              <a:r>
                <a:rPr lang="en-GB" sz="1800" dirty="0" smtClean="0"/>
                <a:t>and</a:t>
              </a:r>
            </a:p>
          </p:txBody>
        </p:sp>
        <p:sp>
          <p:nvSpPr>
            <p:cNvPr id="11" name="TextBox 10"/>
            <p:cNvSpPr txBox="1"/>
            <p:nvPr/>
          </p:nvSpPr>
          <p:spPr>
            <a:xfrm>
              <a:off x="4665566" y="1434129"/>
              <a:ext cx="2650084" cy="830997"/>
            </a:xfrm>
            <a:prstGeom prst="rect">
              <a:avLst/>
            </a:prstGeom>
            <a:solidFill>
              <a:srgbClr val="003399"/>
            </a:solidFill>
            <a:scene3d>
              <a:camera prst="orthographicFront"/>
              <a:lightRig rig="threePt" dir="t"/>
            </a:scene3d>
            <a:sp3d>
              <a:bevelT prst="relaxedInset"/>
            </a:sp3d>
          </p:spPr>
          <p:txBody>
            <a:bodyPr wrap="none" rtlCol="0">
              <a:spAutoFit/>
            </a:bodyPr>
            <a:lstStyle>
              <a:defPPr>
                <a:defRPr lang="en-US"/>
              </a:defPPr>
              <a:lvl1pPr>
                <a:defRPr sz="4800" b="1">
                  <a:solidFill>
                    <a:srgbClr val="FFFF00"/>
                  </a:solidFill>
                </a:defRPr>
              </a:lvl1pPr>
            </a:lstStyle>
            <a:p>
              <a:r>
                <a:rPr lang="en-GB" dirty="0"/>
                <a:t>Rescue</a:t>
              </a:r>
            </a:p>
          </p:txBody>
        </p:sp>
      </p:grpSp>
      <p:sp>
        <p:nvSpPr>
          <p:cNvPr id="12" name="Rectangle 3"/>
          <p:cNvSpPr>
            <a:spLocks noChangeArrowheads="1"/>
          </p:cNvSpPr>
          <p:nvPr/>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13" name="Date Placeholder 12"/>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14" name="Slide Number Placeholder 13"/>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18</a:t>
            </a:fld>
            <a:r>
              <a:rPr lang="en-US" dirty="0"/>
              <a:t> </a:t>
            </a:r>
          </a:p>
        </p:txBody>
      </p:sp>
      <p:sp>
        <p:nvSpPr>
          <p:cNvPr id="15" name="Footer Placeholder 14"/>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16" name="Group 15"/>
          <p:cNvGrpSpPr/>
          <p:nvPr/>
        </p:nvGrpSpPr>
        <p:grpSpPr>
          <a:xfrm>
            <a:off x="2767" y="6591309"/>
            <a:ext cx="1178332" cy="282575"/>
            <a:chOff x="3175" y="6591309"/>
            <a:chExt cx="1177923" cy="282575"/>
          </a:xfrm>
        </p:grpSpPr>
        <p:sp>
          <p:nvSpPr>
            <p:cNvPr id="17"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userDrawn="1"/>
          </p:nvGrpSpPr>
          <p:grpSpPr>
            <a:xfrm>
              <a:off x="64294" y="6734184"/>
              <a:ext cx="1116804" cy="109538"/>
              <a:chOff x="85725" y="6743708"/>
              <a:chExt cx="1073944" cy="109538"/>
            </a:xfrm>
          </p:grpSpPr>
          <p:sp>
            <p:nvSpPr>
              <p:cNvPr id="26"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21"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24" name="Freeform 23"/>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sp>
        <p:nvSpPr>
          <p:cNvPr id="23"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13256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Principled Negotiation</a:t>
            </a:r>
            <a:endParaRPr lang="en-GB" dirty="0"/>
          </a:p>
        </p:txBody>
      </p:sp>
      <p:grpSp>
        <p:nvGrpSpPr>
          <p:cNvPr id="11" name="Group 10"/>
          <p:cNvGrpSpPr/>
          <p:nvPr/>
        </p:nvGrpSpPr>
        <p:grpSpPr>
          <a:xfrm>
            <a:off x="1331627" y="3062163"/>
            <a:ext cx="5117878" cy="867560"/>
            <a:chOff x="585216" y="2074813"/>
            <a:chExt cx="5117878" cy="867560"/>
          </a:xfrm>
        </p:grpSpPr>
        <p:sp>
          <p:nvSpPr>
            <p:cNvPr id="12" name="TextBox 11"/>
            <p:cNvSpPr txBox="1"/>
            <p:nvPr/>
          </p:nvSpPr>
          <p:spPr>
            <a:xfrm>
              <a:off x="1514126" y="2480708"/>
              <a:ext cx="4188968" cy="461665"/>
            </a:xfrm>
            <a:prstGeom prst="rect">
              <a:avLst/>
            </a:prstGeom>
            <a:solidFill>
              <a:srgbClr val="FFC5C5"/>
            </a:solidFill>
            <a:effectLst>
              <a:glow rad="63500">
                <a:schemeClr val="accent2">
                  <a:satMod val="175000"/>
                  <a:alpha val="40000"/>
                </a:schemeClr>
              </a:glow>
            </a:effectLst>
            <a:scene3d>
              <a:camera prst="orthographicFront"/>
              <a:lightRig rig="threePt" dir="t"/>
            </a:scene3d>
            <a:sp3d>
              <a:bevelT w="165100" h="12700"/>
            </a:sp3d>
          </p:spPr>
          <p:txBody>
            <a:bodyPr wrap="none" rtlCol="0">
              <a:spAutoFit/>
            </a:bodyPr>
            <a:lstStyle>
              <a:defPPr>
                <a:defRPr lang="en-US"/>
              </a:defPPr>
              <a:lvl1pPr>
                <a:defRPr sz="2000"/>
              </a:lvl1pPr>
            </a:lstStyle>
            <a:p>
              <a:pPr algn="ctr"/>
              <a:r>
                <a:rPr lang="en-GB" sz="2400" b="1" dirty="0" smtClean="0"/>
                <a:t>Make it easy to say yes</a:t>
              </a:r>
              <a:endParaRPr lang="en-GB" sz="1400" dirty="0"/>
            </a:p>
          </p:txBody>
        </p:sp>
        <p:sp>
          <p:nvSpPr>
            <p:cNvPr id="9" name="Bent Arrow 8"/>
            <p:cNvSpPr/>
            <p:nvPr/>
          </p:nvSpPr>
          <p:spPr bwMode="auto">
            <a:xfrm flipV="1">
              <a:off x="585216" y="2074813"/>
              <a:ext cx="749808" cy="636727"/>
            </a:xfrm>
            <a:prstGeom prst="bentArrow">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pSp>
      <p:grpSp>
        <p:nvGrpSpPr>
          <p:cNvPr id="13" name="Group 12"/>
          <p:cNvGrpSpPr/>
          <p:nvPr/>
        </p:nvGrpSpPr>
        <p:grpSpPr>
          <a:xfrm>
            <a:off x="2260537" y="4155929"/>
            <a:ext cx="4992111" cy="835226"/>
            <a:chOff x="1871472" y="3158826"/>
            <a:chExt cx="4992111" cy="835226"/>
          </a:xfrm>
        </p:grpSpPr>
        <p:sp>
          <p:nvSpPr>
            <p:cNvPr id="10" name="TextBox 9"/>
            <p:cNvSpPr txBox="1"/>
            <p:nvPr/>
          </p:nvSpPr>
          <p:spPr>
            <a:xfrm>
              <a:off x="2833313" y="3532387"/>
              <a:ext cx="4030270" cy="461665"/>
            </a:xfrm>
            <a:prstGeom prst="rect">
              <a:avLst/>
            </a:prstGeom>
            <a:solidFill>
              <a:srgbClr val="FFC5C5"/>
            </a:solidFill>
            <a:effectLst>
              <a:glow rad="63500">
                <a:schemeClr val="accent2">
                  <a:satMod val="175000"/>
                  <a:alpha val="40000"/>
                </a:schemeClr>
              </a:glow>
            </a:effectLst>
            <a:scene3d>
              <a:camera prst="orthographicFront"/>
              <a:lightRig rig="threePt" dir="t"/>
            </a:scene3d>
            <a:sp3d>
              <a:bevelT w="165100" h="12700"/>
            </a:sp3d>
          </p:spPr>
          <p:txBody>
            <a:bodyPr wrap="none" rtlCol="0">
              <a:spAutoFit/>
            </a:bodyPr>
            <a:lstStyle>
              <a:defPPr>
                <a:defRPr lang="en-US"/>
              </a:defPPr>
              <a:lvl1pPr>
                <a:defRPr sz="2000"/>
              </a:lvl1pPr>
            </a:lstStyle>
            <a:p>
              <a:pPr algn="ctr"/>
              <a:r>
                <a:rPr lang="en-GB" sz="2400" b="1" dirty="0" smtClean="0"/>
                <a:t>Make it hard to say no</a:t>
              </a:r>
              <a:endParaRPr lang="en-GB" sz="1400" dirty="0"/>
            </a:p>
          </p:txBody>
        </p:sp>
        <p:sp>
          <p:nvSpPr>
            <p:cNvPr id="15" name="Bent Arrow 14"/>
            <p:cNvSpPr/>
            <p:nvPr/>
          </p:nvSpPr>
          <p:spPr bwMode="auto">
            <a:xfrm flipV="1">
              <a:off x="1871472" y="3158826"/>
              <a:ext cx="749808" cy="636727"/>
            </a:xfrm>
            <a:prstGeom prst="bentArrow">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pSp>
      <p:grpSp>
        <p:nvGrpSpPr>
          <p:cNvPr id="14" name="Group 13"/>
          <p:cNvGrpSpPr/>
          <p:nvPr/>
        </p:nvGrpSpPr>
        <p:grpSpPr>
          <a:xfrm>
            <a:off x="3222378" y="5217360"/>
            <a:ext cx="4520172" cy="854293"/>
            <a:chOff x="3432048" y="4191439"/>
            <a:chExt cx="4520172" cy="854293"/>
          </a:xfrm>
        </p:grpSpPr>
        <p:sp>
          <p:nvSpPr>
            <p:cNvPr id="18" name="TextBox 17"/>
            <p:cNvSpPr txBox="1"/>
            <p:nvPr/>
          </p:nvSpPr>
          <p:spPr>
            <a:xfrm>
              <a:off x="4396438" y="4584067"/>
              <a:ext cx="3555782" cy="461665"/>
            </a:xfrm>
            <a:prstGeom prst="rect">
              <a:avLst/>
            </a:prstGeom>
            <a:solidFill>
              <a:srgbClr val="FFC5C5"/>
            </a:solidFill>
            <a:effectLst>
              <a:glow rad="63500">
                <a:schemeClr val="accent2">
                  <a:satMod val="175000"/>
                  <a:alpha val="40000"/>
                </a:schemeClr>
              </a:glow>
            </a:effectLst>
            <a:scene3d>
              <a:camera prst="orthographicFront"/>
              <a:lightRig rig="threePt" dir="t"/>
            </a:scene3d>
            <a:sp3d>
              <a:bevelT w="165100" h="12700"/>
            </a:sp3d>
          </p:spPr>
          <p:txBody>
            <a:bodyPr wrap="none" rtlCol="0">
              <a:spAutoFit/>
            </a:bodyPr>
            <a:lstStyle>
              <a:defPPr>
                <a:defRPr lang="en-US"/>
              </a:defPPr>
              <a:lvl1pPr>
                <a:defRPr sz="2000"/>
              </a:lvl1pPr>
            </a:lstStyle>
            <a:p>
              <a:pPr algn="ctr"/>
              <a:r>
                <a:rPr lang="en-GB" sz="2400" b="1" dirty="0"/>
                <a:t>Deploy your BATNA</a:t>
              </a:r>
            </a:p>
          </p:txBody>
        </p:sp>
        <p:sp>
          <p:nvSpPr>
            <p:cNvPr id="16" name="Bent Arrow 15"/>
            <p:cNvSpPr/>
            <p:nvPr/>
          </p:nvSpPr>
          <p:spPr bwMode="auto">
            <a:xfrm flipV="1">
              <a:off x="3432048" y="4191439"/>
              <a:ext cx="749808" cy="636727"/>
            </a:xfrm>
            <a:prstGeom prst="bentArrow">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pSp>
      <p:sp>
        <p:nvSpPr>
          <p:cNvPr id="20" name="TextBox 19"/>
          <p:cNvSpPr txBox="1"/>
          <p:nvPr/>
        </p:nvSpPr>
        <p:spPr>
          <a:xfrm>
            <a:off x="402717" y="1280526"/>
            <a:ext cx="3217547" cy="461665"/>
          </a:xfrm>
          <a:prstGeom prst="rect">
            <a:avLst/>
          </a:prstGeom>
          <a:solidFill>
            <a:srgbClr val="FFC5C5"/>
          </a:solidFill>
          <a:effectLst>
            <a:glow rad="63500">
              <a:schemeClr val="accent2">
                <a:satMod val="175000"/>
                <a:alpha val="40000"/>
              </a:schemeClr>
            </a:glow>
          </a:effectLst>
          <a:scene3d>
            <a:camera prst="orthographicFront"/>
            <a:lightRig rig="threePt" dir="t"/>
          </a:scene3d>
          <a:sp3d>
            <a:bevelT w="165100" h="12700"/>
          </a:sp3d>
        </p:spPr>
        <p:txBody>
          <a:bodyPr wrap="none" rtlCol="0">
            <a:spAutoFit/>
          </a:bodyPr>
          <a:lstStyle>
            <a:defPPr>
              <a:defRPr lang="en-US"/>
            </a:defPPr>
            <a:lvl1pPr>
              <a:defRPr sz="2000"/>
            </a:lvl1pPr>
          </a:lstStyle>
          <a:p>
            <a:pPr>
              <a:spcBef>
                <a:spcPts val="0"/>
              </a:spcBef>
              <a:spcAft>
                <a:spcPts val="0"/>
              </a:spcAft>
            </a:pPr>
            <a:r>
              <a:rPr lang="en-GB" sz="2400" b="1" dirty="0" smtClean="0"/>
              <a:t>Go to the balcony</a:t>
            </a:r>
            <a:endParaRPr lang="en-GB" dirty="0"/>
          </a:p>
        </p:txBody>
      </p:sp>
      <p:grpSp>
        <p:nvGrpSpPr>
          <p:cNvPr id="21" name="Group 20"/>
          <p:cNvGrpSpPr/>
          <p:nvPr/>
        </p:nvGrpSpPr>
        <p:grpSpPr>
          <a:xfrm>
            <a:off x="402717" y="1968397"/>
            <a:ext cx="4090353" cy="867560"/>
            <a:chOff x="585216" y="2074813"/>
            <a:chExt cx="4090353" cy="867560"/>
          </a:xfrm>
        </p:grpSpPr>
        <p:sp>
          <p:nvSpPr>
            <p:cNvPr id="22" name="TextBox 21"/>
            <p:cNvSpPr txBox="1"/>
            <p:nvPr/>
          </p:nvSpPr>
          <p:spPr>
            <a:xfrm>
              <a:off x="1514126" y="2480708"/>
              <a:ext cx="3161443" cy="461665"/>
            </a:xfrm>
            <a:prstGeom prst="rect">
              <a:avLst/>
            </a:prstGeom>
            <a:solidFill>
              <a:srgbClr val="FFC5C5"/>
            </a:solidFill>
            <a:effectLst>
              <a:glow rad="63500">
                <a:schemeClr val="accent2">
                  <a:satMod val="175000"/>
                  <a:alpha val="40000"/>
                </a:schemeClr>
              </a:glow>
            </a:effectLst>
            <a:scene3d>
              <a:camera prst="orthographicFront"/>
              <a:lightRig rig="threePt" dir="t"/>
            </a:scene3d>
            <a:sp3d>
              <a:bevelT w="165100" h="12700"/>
            </a:sp3d>
          </p:spPr>
          <p:txBody>
            <a:bodyPr wrap="none" rtlCol="0">
              <a:spAutoFit/>
            </a:bodyPr>
            <a:lstStyle>
              <a:defPPr>
                <a:defRPr lang="en-US"/>
              </a:defPPr>
              <a:lvl1pPr>
                <a:defRPr sz="2000"/>
              </a:lvl1pPr>
            </a:lstStyle>
            <a:p>
              <a:r>
                <a:rPr lang="en-GB" sz="2400" b="1" dirty="0" smtClean="0"/>
                <a:t>Step to their side</a:t>
              </a:r>
              <a:endParaRPr lang="en-GB" sz="1400" dirty="0"/>
            </a:p>
          </p:txBody>
        </p:sp>
        <p:sp>
          <p:nvSpPr>
            <p:cNvPr id="24" name="Bent Arrow 23"/>
            <p:cNvSpPr/>
            <p:nvPr/>
          </p:nvSpPr>
          <p:spPr bwMode="auto">
            <a:xfrm flipV="1">
              <a:off x="585216" y="2074813"/>
              <a:ext cx="749808" cy="636727"/>
            </a:xfrm>
            <a:prstGeom prst="bentArrow">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grpSp>
      <p:sp>
        <p:nvSpPr>
          <p:cNvPr id="25" name="Rectangle 3"/>
          <p:cNvSpPr>
            <a:spLocks noChangeArrowheads="1"/>
          </p:cNvSpPr>
          <p:nvPr/>
        </p:nvSpPr>
        <p:spPr bwMode="auto">
          <a:xfrm>
            <a:off x="1" y="6600825"/>
            <a:ext cx="9144000" cy="257175"/>
          </a:xfrm>
          <a:prstGeom prst="rect">
            <a:avLst/>
          </a:prstGeom>
          <a:gradFill rotWithShape="1">
            <a:gsLst>
              <a:gs pos="0">
                <a:srgbClr val="B2CAF4">
                  <a:gamma/>
                  <a:tint val="0"/>
                  <a:invGamma/>
                </a:srgbClr>
              </a:gs>
              <a:gs pos="100000">
                <a:srgbClr val="B2CAF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GB"/>
          </a:p>
        </p:txBody>
      </p:sp>
      <p:sp>
        <p:nvSpPr>
          <p:cNvPr id="26" name="Date Placeholder 25"/>
          <p:cNvSpPr>
            <a:spLocks noGrp="1" noChangeArrowheads="1"/>
          </p:cNvSpPr>
          <p:nvPr>
            <p:ph type="dt" sz="half" idx="2"/>
          </p:nvPr>
        </p:nvSpPr>
        <p:spPr bwMode="auto">
          <a:xfrm>
            <a:off x="7843573" y="6667500"/>
            <a:ext cx="76226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1">
                    <a:lumMod val="50000"/>
                  </a:schemeClr>
                </a:solidFill>
                <a:latin typeface="+mj-lt"/>
              </a:defRPr>
            </a:lvl1pPr>
          </a:lstStyle>
          <a:p>
            <a:r>
              <a:rPr lang="en-US" dirty="0" smtClean="0"/>
              <a:t>DS 171010</a:t>
            </a:r>
            <a:endParaRPr lang="en-US" dirty="0"/>
          </a:p>
        </p:txBody>
      </p:sp>
      <p:sp>
        <p:nvSpPr>
          <p:cNvPr id="27" name="Slide Number Placeholder 26"/>
          <p:cNvSpPr>
            <a:spLocks noGrp="1" noChangeArrowheads="1"/>
          </p:cNvSpPr>
          <p:nvPr>
            <p:ph type="sldNum" sz="quarter" idx="4"/>
          </p:nvPr>
        </p:nvSpPr>
        <p:spPr bwMode="auto">
          <a:xfrm>
            <a:off x="8608827" y="6667500"/>
            <a:ext cx="535173"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736600">
              <a:defRPr sz="900">
                <a:solidFill>
                  <a:schemeClr val="bg2"/>
                </a:solidFill>
                <a:latin typeface="+mj-lt"/>
              </a:defRPr>
            </a:lvl1pPr>
          </a:lstStyle>
          <a:p>
            <a:r>
              <a:rPr lang="en-US" dirty="0"/>
              <a:t> Page </a:t>
            </a:r>
            <a:fld id="{604D5B5B-F98F-46EA-94CB-22D3D90F1340}" type="slidenum">
              <a:rPr lang="en-US"/>
              <a:pPr/>
              <a:t>19</a:t>
            </a:fld>
            <a:r>
              <a:rPr lang="en-US" dirty="0"/>
              <a:t> </a:t>
            </a:r>
          </a:p>
        </p:txBody>
      </p:sp>
      <p:sp>
        <p:nvSpPr>
          <p:cNvPr id="28" name="Footer Placeholder 27"/>
          <p:cNvSpPr>
            <a:spLocks noGrp="1" noChangeArrowheads="1"/>
          </p:cNvSpPr>
          <p:nvPr>
            <p:ph type="ftr" sz="quarter" idx="3"/>
          </p:nvPr>
        </p:nvSpPr>
        <p:spPr bwMode="auto">
          <a:xfrm>
            <a:off x="1481696" y="6667500"/>
            <a:ext cx="2979184"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lvl1pPr defTabSz="820738">
              <a:defRPr sz="900">
                <a:solidFill>
                  <a:schemeClr val="bg1">
                    <a:lumMod val="50000"/>
                  </a:schemeClr>
                </a:solidFill>
                <a:latin typeface="+mj-lt"/>
              </a:defRPr>
            </a:lvl1pPr>
          </a:lstStyle>
          <a:p>
            <a:r>
              <a:rPr lang="en-GB" dirty="0" smtClean="0"/>
              <a:t>The Heart of Changing Minds (c) Changing Works Ltd</a:t>
            </a:r>
            <a:endParaRPr lang="en-US" dirty="0"/>
          </a:p>
        </p:txBody>
      </p:sp>
      <p:grpSp>
        <p:nvGrpSpPr>
          <p:cNvPr id="29" name="Group 28"/>
          <p:cNvGrpSpPr/>
          <p:nvPr/>
        </p:nvGrpSpPr>
        <p:grpSpPr>
          <a:xfrm>
            <a:off x="2767" y="6591309"/>
            <a:ext cx="1178332" cy="282575"/>
            <a:chOff x="3175" y="6591309"/>
            <a:chExt cx="1177923" cy="282575"/>
          </a:xfrm>
        </p:grpSpPr>
        <p:sp>
          <p:nvSpPr>
            <p:cNvPr id="30" name="AutoShape 22"/>
            <p:cNvSpPr>
              <a:spLocks noChangeAspect="1" noChangeArrowheads="1" noTextEdit="1"/>
            </p:cNvSpPr>
            <p:nvPr userDrawn="1"/>
          </p:nvSpPr>
          <p:spPr bwMode="auto">
            <a:xfrm>
              <a:off x="3175" y="6591309"/>
              <a:ext cx="1154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1" name="Group 30"/>
            <p:cNvGrpSpPr/>
            <p:nvPr userDrawn="1"/>
          </p:nvGrpSpPr>
          <p:grpSpPr>
            <a:xfrm>
              <a:off x="64294" y="6734184"/>
              <a:ext cx="1116804" cy="109538"/>
              <a:chOff x="85725" y="6743708"/>
              <a:chExt cx="1073944" cy="109538"/>
            </a:xfrm>
          </p:grpSpPr>
          <p:sp>
            <p:nvSpPr>
              <p:cNvPr id="36" name="Freeform 24"/>
              <p:cNvSpPr>
                <a:spLocks/>
              </p:cNvSpPr>
              <p:nvPr userDrawn="1"/>
            </p:nvSpPr>
            <p:spPr bwMode="auto">
              <a:xfrm>
                <a:off x="85725" y="6743708"/>
                <a:ext cx="1071563" cy="109538"/>
              </a:xfrm>
              <a:custGeom>
                <a:avLst/>
                <a:gdLst>
                  <a:gd name="T0" fmla="*/ 26840 w 26840"/>
                  <a:gd name="T1" fmla="*/ 0 h 2736"/>
                  <a:gd name="T2" fmla="*/ 23216 w 26840"/>
                  <a:gd name="T3" fmla="*/ 2720 h 2736"/>
                  <a:gd name="T4" fmla="*/ 22574 w 26840"/>
                  <a:gd name="T5" fmla="*/ 1602 h 2736"/>
                  <a:gd name="T6" fmla="*/ 13333 w 26840"/>
                  <a:gd name="T7" fmla="*/ 1769 h 2736"/>
                  <a:gd name="T8" fmla="*/ 0 w 26840"/>
                  <a:gd name="T9" fmla="*/ 1360 h 2736"/>
                  <a:gd name="T10" fmla="*/ 13333 w 26840"/>
                  <a:gd name="T11" fmla="*/ 1469 h 2736"/>
                  <a:gd name="T12" fmla="*/ 22674 w 26840"/>
                  <a:gd name="T13" fmla="*/ 1385 h 2736"/>
                  <a:gd name="T14" fmla="*/ 23591 w 26840"/>
                  <a:gd name="T15" fmla="*/ 2186 h 2736"/>
                  <a:gd name="T16" fmla="*/ 26840 w 26840"/>
                  <a:gd name="T17"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40" h="2736">
                    <a:moveTo>
                      <a:pt x="26840" y="0"/>
                    </a:moveTo>
                    <a:cubicBezTo>
                      <a:pt x="26782" y="92"/>
                      <a:pt x="24149" y="2720"/>
                      <a:pt x="23216" y="2720"/>
                    </a:cubicBezTo>
                    <a:cubicBezTo>
                      <a:pt x="22724" y="2736"/>
                      <a:pt x="23174" y="1710"/>
                      <a:pt x="22574" y="1602"/>
                    </a:cubicBezTo>
                    <a:cubicBezTo>
                      <a:pt x="20874" y="1477"/>
                      <a:pt x="17283" y="1761"/>
                      <a:pt x="13333" y="1769"/>
                    </a:cubicBezTo>
                    <a:cubicBezTo>
                      <a:pt x="9375" y="1777"/>
                      <a:pt x="584" y="1435"/>
                      <a:pt x="0" y="1360"/>
                    </a:cubicBezTo>
                    <a:cubicBezTo>
                      <a:pt x="500" y="1352"/>
                      <a:pt x="9558" y="1469"/>
                      <a:pt x="13333" y="1469"/>
                    </a:cubicBezTo>
                    <a:cubicBezTo>
                      <a:pt x="17108" y="1469"/>
                      <a:pt x="20966" y="1268"/>
                      <a:pt x="22674" y="1385"/>
                    </a:cubicBezTo>
                    <a:cubicBezTo>
                      <a:pt x="23607" y="1652"/>
                      <a:pt x="22999" y="2019"/>
                      <a:pt x="23591" y="2186"/>
                    </a:cubicBezTo>
                    <a:cubicBezTo>
                      <a:pt x="24574" y="1986"/>
                      <a:pt x="26166" y="459"/>
                      <a:pt x="26840" y="0"/>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25"/>
              <p:cNvSpPr>
                <a:spLocks noEditPoints="1"/>
              </p:cNvSpPr>
              <p:nvPr userDrawn="1"/>
            </p:nvSpPr>
            <p:spPr bwMode="auto">
              <a:xfrm>
                <a:off x="88106" y="6743708"/>
                <a:ext cx="1071563" cy="109538"/>
              </a:xfrm>
              <a:custGeom>
                <a:avLst/>
                <a:gdLst>
                  <a:gd name="T0" fmla="*/ 26824 w 26891"/>
                  <a:gd name="T1" fmla="*/ 108 h 2768"/>
                  <a:gd name="T2" fmla="*/ 26316 w 26891"/>
                  <a:gd name="T3" fmla="*/ 608 h 2768"/>
                  <a:gd name="T4" fmla="*/ 25098 w 26891"/>
                  <a:gd name="T5" fmla="*/ 1687 h 2768"/>
                  <a:gd name="T6" fmla="*/ 23928 w 26891"/>
                  <a:gd name="T7" fmla="*/ 2522 h 2768"/>
                  <a:gd name="T8" fmla="*/ 23335 w 26891"/>
                  <a:gd name="T9" fmla="*/ 2760 h 2768"/>
                  <a:gd name="T10" fmla="*/ 23112 w 26891"/>
                  <a:gd name="T11" fmla="*/ 2745 h 2768"/>
                  <a:gd name="T12" fmla="*/ 22995 w 26891"/>
                  <a:gd name="T13" fmla="*/ 2603 h 2768"/>
                  <a:gd name="T14" fmla="*/ 22891 w 26891"/>
                  <a:gd name="T15" fmla="*/ 1944 h 2768"/>
                  <a:gd name="T16" fmla="*/ 22688 w 26891"/>
                  <a:gd name="T17" fmla="*/ 1680 h 2768"/>
                  <a:gd name="T18" fmla="*/ 21669 w 26891"/>
                  <a:gd name="T19" fmla="*/ 1621 h 2768"/>
                  <a:gd name="T20" fmla="*/ 19410 w 26891"/>
                  <a:gd name="T21" fmla="*/ 1665 h 2768"/>
                  <a:gd name="T22" fmla="*/ 14093 w 26891"/>
                  <a:gd name="T23" fmla="*/ 1814 h 2768"/>
                  <a:gd name="T24" fmla="*/ 10202 w 26891"/>
                  <a:gd name="T25" fmla="*/ 1780 h 2768"/>
                  <a:gd name="T26" fmla="*/ 4911 w 26891"/>
                  <a:gd name="T27" fmla="*/ 1628 h 2768"/>
                  <a:gd name="T28" fmla="*/ 1448 w 26891"/>
                  <a:gd name="T29" fmla="*/ 1491 h 2768"/>
                  <a:gd name="T30" fmla="*/ 393 w 26891"/>
                  <a:gd name="T31" fmla="*/ 1438 h 2768"/>
                  <a:gd name="T32" fmla="*/ 24 w 26891"/>
                  <a:gd name="T33" fmla="*/ 1362 h 2768"/>
                  <a:gd name="T34" fmla="*/ 586 w 26891"/>
                  <a:gd name="T35" fmla="*/ 1364 h 2768"/>
                  <a:gd name="T36" fmla="*/ 1788 w 26891"/>
                  <a:gd name="T37" fmla="*/ 1376 h 2768"/>
                  <a:gd name="T38" fmla="*/ 5463 w 26891"/>
                  <a:gd name="T39" fmla="*/ 1413 h 2768"/>
                  <a:gd name="T40" fmla="*/ 10768 w 26891"/>
                  <a:gd name="T41" fmla="*/ 1460 h 2768"/>
                  <a:gd name="T42" fmla="*/ 15474 w 26891"/>
                  <a:gd name="T43" fmla="*/ 1453 h 2768"/>
                  <a:gd name="T44" fmla="*/ 20265 w 26891"/>
                  <a:gd name="T45" fmla="*/ 1358 h 2768"/>
                  <a:gd name="T46" fmla="*/ 22164 w 26891"/>
                  <a:gd name="T47" fmla="*/ 1362 h 2768"/>
                  <a:gd name="T48" fmla="*/ 22991 w 26891"/>
                  <a:gd name="T49" fmla="*/ 1494 h 2768"/>
                  <a:gd name="T50" fmla="*/ 23263 w 26891"/>
                  <a:gd name="T51" fmla="*/ 1726 h 2768"/>
                  <a:gd name="T52" fmla="*/ 23374 w 26891"/>
                  <a:gd name="T53" fmla="*/ 2042 h 2768"/>
                  <a:gd name="T54" fmla="*/ 23622 w 26891"/>
                  <a:gd name="T55" fmla="*/ 2189 h 2768"/>
                  <a:gd name="T56" fmla="*/ 24320 w 26891"/>
                  <a:gd name="T57" fmla="*/ 1894 h 2768"/>
                  <a:gd name="T58" fmla="*/ 25565 w 26891"/>
                  <a:gd name="T59" fmla="*/ 1023 h 2768"/>
                  <a:gd name="T60" fmla="*/ 26557 w 26891"/>
                  <a:gd name="T61" fmla="*/ 225 h 2768"/>
                  <a:gd name="T62" fmla="*/ 26586 w 26891"/>
                  <a:gd name="T63" fmla="*/ 263 h 2768"/>
                  <a:gd name="T64" fmla="*/ 25595 w 26891"/>
                  <a:gd name="T65" fmla="*/ 1060 h 2768"/>
                  <a:gd name="T66" fmla="*/ 24343 w 26891"/>
                  <a:gd name="T67" fmla="*/ 1937 h 2768"/>
                  <a:gd name="T68" fmla="*/ 23608 w 26891"/>
                  <a:gd name="T69" fmla="*/ 2235 h 2768"/>
                  <a:gd name="T70" fmla="*/ 23333 w 26891"/>
                  <a:gd name="T71" fmla="*/ 2066 h 2768"/>
                  <a:gd name="T72" fmla="*/ 23222 w 26891"/>
                  <a:gd name="T73" fmla="*/ 1750 h 2768"/>
                  <a:gd name="T74" fmla="*/ 22972 w 26891"/>
                  <a:gd name="T75" fmla="*/ 1537 h 2768"/>
                  <a:gd name="T76" fmla="*/ 22162 w 26891"/>
                  <a:gd name="T77" fmla="*/ 1410 h 2768"/>
                  <a:gd name="T78" fmla="*/ 20266 w 26891"/>
                  <a:gd name="T79" fmla="*/ 1406 h 2768"/>
                  <a:gd name="T80" fmla="*/ 15475 w 26891"/>
                  <a:gd name="T81" fmla="*/ 1501 h 2768"/>
                  <a:gd name="T82" fmla="*/ 10768 w 26891"/>
                  <a:gd name="T83" fmla="*/ 1508 h 2768"/>
                  <a:gd name="T84" fmla="*/ 5463 w 26891"/>
                  <a:gd name="T85" fmla="*/ 1461 h 2768"/>
                  <a:gd name="T86" fmla="*/ 1788 w 26891"/>
                  <a:gd name="T87" fmla="*/ 1424 h 2768"/>
                  <a:gd name="T88" fmla="*/ 586 w 26891"/>
                  <a:gd name="T89" fmla="*/ 1412 h 2768"/>
                  <a:gd name="T90" fmla="*/ 25 w 26891"/>
                  <a:gd name="T91" fmla="*/ 1410 h 2768"/>
                  <a:gd name="T92" fmla="*/ 495 w 26891"/>
                  <a:gd name="T93" fmla="*/ 1396 h 2768"/>
                  <a:gd name="T94" fmla="*/ 1799 w 26891"/>
                  <a:gd name="T95" fmla="*/ 1459 h 2768"/>
                  <a:gd name="T96" fmla="*/ 5426 w 26891"/>
                  <a:gd name="T97" fmla="*/ 1598 h 2768"/>
                  <a:gd name="T98" fmla="*/ 10707 w 26891"/>
                  <a:gd name="T99" fmla="*/ 1743 h 2768"/>
                  <a:gd name="T100" fmla="*/ 14818 w 26891"/>
                  <a:gd name="T101" fmla="*/ 1756 h 2768"/>
                  <a:gd name="T102" fmla="*/ 19968 w 26891"/>
                  <a:gd name="T103" fmla="*/ 1600 h 2768"/>
                  <a:gd name="T104" fmla="*/ 21876 w 26891"/>
                  <a:gd name="T105" fmla="*/ 1575 h 2768"/>
                  <a:gd name="T106" fmla="*/ 22755 w 26891"/>
                  <a:gd name="T107" fmla="*/ 1662 h 2768"/>
                  <a:gd name="T108" fmla="*/ 22959 w 26891"/>
                  <a:gd name="T109" fmla="*/ 2030 h 2768"/>
                  <a:gd name="T110" fmla="*/ 23053 w 26891"/>
                  <a:gd name="T111" fmla="*/ 2616 h 2768"/>
                  <a:gd name="T112" fmla="*/ 23133 w 26891"/>
                  <a:gd name="T113" fmla="*/ 2702 h 2768"/>
                  <a:gd name="T114" fmla="*/ 23375 w 26891"/>
                  <a:gd name="T115" fmla="*/ 2704 h 2768"/>
                  <a:gd name="T116" fmla="*/ 24038 w 26891"/>
                  <a:gd name="T117" fmla="*/ 2401 h 2768"/>
                  <a:gd name="T118" fmla="*/ 25364 w 26891"/>
                  <a:gd name="T119" fmla="*/ 1402 h 2768"/>
                  <a:gd name="T120" fmla="*/ 26388 w 26891"/>
                  <a:gd name="T121" fmla="*/ 473 h 2768"/>
                  <a:gd name="T122" fmla="*/ 26807 w 26891"/>
                  <a:gd name="T123" fmla="*/ 56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91" h="2768">
                    <a:moveTo>
                      <a:pt x="26851" y="7"/>
                    </a:moveTo>
                    <a:cubicBezTo>
                      <a:pt x="26860" y="0"/>
                      <a:pt x="26874" y="1"/>
                      <a:pt x="26882" y="10"/>
                    </a:cubicBezTo>
                    <a:cubicBezTo>
                      <a:pt x="26890" y="18"/>
                      <a:pt x="26891" y="31"/>
                      <a:pt x="26884" y="41"/>
                    </a:cubicBezTo>
                    <a:lnTo>
                      <a:pt x="26879" y="47"/>
                    </a:lnTo>
                    <a:lnTo>
                      <a:pt x="26870" y="58"/>
                    </a:lnTo>
                    <a:lnTo>
                      <a:pt x="26858" y="71"/>
                    </a:lnTo>
                    <a:lnTo>
                      <a:pt x="26842" y="88"/>
                    </a:lnTo>
                    <a:lnTo>
                      <a:pt x="26824" y="108"/>
                    </a:lnTo>
                    <a:lnTo>
                      <a:pt x="26801" y="132"/>
                    </a:lnTo>
                    <a:lnTo>
                      <a:pt x="26776" y="158"/>
                    </a:lnTo>
                    <a:lnTo>
                      <a:pt x="26748" y="187"/>
                    </a:lnTo>
                    <a:lnTo>
                      <a:pt x="26682" y="252"/>
                    </a:lnTo>
                    <a:lnTo>
                      <a:pt x="26605" y="328"/>
                    </a:lnTo>
                    <a:lnTo>
                      <a:pt x="26518" y="414"/>
                    </a:lnTo>
                    <a:lnTo>
                      <a:pt x="26422" y="507"/>
                    </a:lnTo>
                    <a:lnTo>
                      <a:pt x="26316" y="608"/>
                    </a:lnTo>
                    <a:lnTo>
                      <a:pt x="26202" y="715"/>
                    </a:lnTo>
                    <a:lnTo>
                      <a:pt x="26082" y="828"/>
                    </a:lnTo>
                    <a:lnTo>
                      <a:pt x="25954" y="945"/>
                    </a:lnTo>
                    <a:lnTo>
                      <a:pt x="25821" y="1065"/>
                    </a:lnTo>
                    <a:lnTo>
                      <a:pt x="25683" y="1188"/>
                    </a:lnTo>
                    <a:lnTo>
                      <a:pt x="25541" y="1313"/>
                    </a:lnTo>
                    <a:lnTo>
                      <a:pt x="25396" y="1439"/>
                    </a:lnTo>
                    <a:lnTo>
                      <a:pt x="25098" y="1687"/>
                    </a:lnTo>
                    <a:lnTo>
                      <a:pt x="24947" y="1810"/>
                    </a:lnTo>
                    <a:lnTo>
                      <a:pt x="24796" y="1928"/>
                    </a:lnTo>
                    <a:lnTo>
                      <a:pt x="24646" y="2043"/>
                    </a:lnTo>
                    <a:lnTo>
                      <a:pt x="24496" y="2152"/>
                    </a:lnTo>
                    <a:lnTo>
                      <a:pt x="24349" y="2256"/>
                    </a:lnTo>
                    <a:lnTo>
                      <a:pt x="24204" y="2353"/>
                    </a:lnTo>
                    <a:lnTo>
                      <a:pt x="24064" y="2442"/>
                    </a:lnTo>
                    <a:lnTo>
                      <a:pt x="23928" y="2522"/>
                    </a:lnTo>
                    <a:lnTo>
                      <a:pt x="23796" y="2593"/>
                    </a:lnTo>
                    <a:lnTo>
                      <a:pt x="23671" y="2653"/>
                    </a:lnTo>
                    <a:lnTo>
                      <a:pt x="23610" y="2679"/>
                    </a:lnTo>
                    <a:lnTo>
                      <a:pt x="23551" y="2701"/>
                    </a:lnTo>
                    <a:lnTo>
                      <a:pt x="23494" y="2721"/>
                    </a:lnTo>
                    <a:lnTo>
                      <a:pt x="23439" y="2737"/>
                    </a:lnTo>
                    <a:lnTo>
                      <a:pt x="23387" y="2750"/>
                    </a:lnTo>
                    <a:lnTo>
                      <a:pt x="23335" y="2760"/>
                    </a:lnTo>
                    <a:lnTo>
                      <a:pt x="23286" y="2766"/>
                    </a:lnTo>
                    <a:lnTo>
                      <a:pt x="23239" y="2767"/>
                    </a:lnTo>
                    <a:lnTo>
                      <a:pt x="23197" y="2768"/>
                    </a:lnTo>
                    <a:cubicBezTo>
                      <a:pt x="23195" y="2768"/>
                      <a:pt x="23194" y="2768"/>
                      <a:pt x="23192" y="2768"/>
                    </a:cubicBezTo>
                    <a:lnTo>
                      <a:pt x="23154" y="2761"/>
                    </a:lnTo>
                    <a:cubicBezTo>
                      <a:pt x="23153" y="2761"/>
                      <a:pt x="23151" y="2760"/>
                      <a:pt x="23150" y="2760"/>
                    </a:cubicBezTo>
                    <a:lnTo>
                      <a:pt x="23117" y="2747"/>
                    </a:lnTo>
                    <a:cubicBezTo>
                      <a:pt x="23115" y="2747"/>
                      <a:pt x="23114" y="2746"/>
                      <a:pt x="23112" y="2745"/>
                    </a:cubicBezTo>
                    <a:lnTo>
                      <a:pt x="23083" y="2727"/>
                    </a:lnTo>
                    <a:cubicBezTo>
                      <a:pt x="23082" y="2727"/>
                      <a:pt x="23081" y="2726"/>
                      <a:pt x="23080" y="2725"/>
                    </a:cubicBezTo>
                    <a:lnTo>
                      <a:pt x="23055" y="2703"/>
                    </a:lnTo>
                    <a:cubicBezTo>
                      <a:pt x="23054" y="2702"/>
                      <a:pt x="23053" y="2701"/>
                      <a:pt x="23052" y="2700"/>
                    </a:cubicBezTo>
                    <a:lnTo>
                      <a:pt x="23031" y="2674"/>
                    </a:lnTo>
                    <a:cubicBezTo>
                      <a:pt x="23030" y="2673"/>
                      <a:pt x="23029" y="2671"/>
                      <a:pt x="23029" y="2670"/>
                    </a:cubicBezTo>
                    <a:lnTo>
                      <a:pt x="23011" y="2639"/>
                    </a:lnTo>
                    <a:lnTo>
                      <a:pt x="22995" y="2603"/>
                    </a:lnTo>
                    <a:lnTo>
                      <a:pt x="22982" y="2564"/>
                    </a:lnTo>
                    <a:lnTo>
                      <a:pt x="22971" y="2522"/>
                    </a:lnTo>
                    <a:lnTo>
                      <a:pt x="22955" y="2432"/>
                    </a:lnTo>
                    <a:lnTo>
                      <a:pt x="22945" y="2336"/>
                    </a:lnTo>
                    <a:lnTo>
                      <a:pt x="22936" y="2236"/>
                    </a:lnTo>
                    <a:lnTo>
                      <a:pt x="22926" y="2135"/>
                    </a:lnTo>
                    <a:lnTo>
                      <a:pt x="22912" y="2037"/>
                    </a:lnTo>
                    <a:lnTo>
                      <a:pt x="22891" y="1944"/>
                    </a:lnTo>
                    <a:lnTo>
                      <a:pt x="22877" y="1901"/>
                    </a:lnTo>
                    <a:lnTo>
                      <a:pt x="22860" y="1860"/>
                    </a:lnTo>
                    <a:lnTo>
                      <a:pt x="22841" y="1821"/>
                    </a:lnTo>
                    <a:lnTo>
                      <a:pt x="22818" y="1786"/>
                    </a:lnTo>
                    <a:lnTo>
                      <a:pt x="22792" y="1754"/>
                    </a:lnTo>
                    <a:lnTo>
                      <a:pt x="22761" y="1725"/>
                    </a:lnTo>
                    <a:lnTo>
                      <a:pt x="22727" y="1701"/>
                    </a:lnTo>
                    <a:lnTo>
                      <a:pt x="22688" y="1680"/>
                    </a:lnTo>
                    <a:lnTo>
                      <a:pt x="22643" y="1663"/>
                    </a:lnTo>
                    <a:lnTo>
                      <a:pt x="22593" y="1652"/>
                    </a:lnTo>
                    <a:lnTo>
                      <a:pt x="22597" y="1652"/>
                    </a:lnTo>
                    <a:lnTo>
                      <a:pt x="22432" y="1642"/>
                    </a:lnTo>
                    <a:lnTo>
                      <a:pt x="22257" y="1633"/>
                    </a:lnTo>
                    <a:lnTo>
                      <a:pt x="22071" y="1627"/>
                    </a:lnTo>
                    <a:lnTo>
                      <a:pt x="21875" y="1623"/>
                    </a:lnTo>
                    <a:lnTo>
                      <a:pt x="21669" y="1621"/>
                    </a:lnTo>
                    <a:lnTo>
                      <a:pt x="21453" y="1620"/>
                    </a:lnTo>
                    <a:lnTo>
                      <a:pt x="21228" y="1622"/>
                    </a:lnTo>
                    <a:lnTo>
                      <a:pt x="20993" y="1624"/>
                    </a:lnTo>
                    <a:lnTo>
                      <a:pt x="20750" y="1628"/>
                    </a:lnTo>
                    <a:lnTo>
                      <a:pt x="20498" y="1634"/>
                    </a:lnTo>
                    <a:lnTo>
                      <a:pt x="20238" y="1640"/>
                    </a:lnTo>
                    <a:lnTo>
                      <a:pt x="19970" y="1648"/>
                    </a:lnTo>
                    <a:lnTo>
                      <a:pt x="19410" y="1665"/>
                    </a:lnTo>
                    <a:lnTo>
                      <a:pt x="18822" y="1685"/>
                    </a:lnTo>
                    <a:lnTo>
                      <a:pt x="18208" y="1707"/>
                    </a:lnTo>
                    <a:lnTo>
                      <a:pt x="17569" y="1729"/>
                    </a:lnTo>
                    <a:lnTo>
                      <a:pt x="16909" y="1751"/>
                    </a:lnTo>
                    <a:lnTo>
                      <a:pt x="16229" y="1772"/>
                    </a:lnTo>
                    <a:lnTo>
                      <a:pt x="15532" y="1790"/>
                    </a:lnTo>
                    <a:lnTo>
                      <a:pt x="14819" y="1804"/>
                    </a:lnTo>
                    <a:lnTo>
                      <a:pt x="14093" y="1814"/>
                    </a:lnTo>
                    <a:lnTo>
                      <a:pt x="13357" y="1819"/>
                    </a:lnTo>
                    <a:lnTo>
                      <a:pt x="12972" y="1819"/>
                    </a:lnTo>
                    <a:lnTo>
                      <a:pt x="12561" y="1816"/>
                    </a:lnTo>
                    <a:lnTo>
                      <a:pt x="12127" y="1812"/>
                    </a:lnTo>
                    <a:lnTo>
                      <a:pt x="11671" y="1807"/>
                    </a:lnTo>
                    <a:lnTo>
                      <a:pt x="11197" y="1799"/>
                    </a:lnTo>
                    <a:lnTo>
                      <a:pt x="10707" y="1791"/>
                    </a:lnTo>
                    <a:lnTo>
                      <a:pt x="10202" y="1780"/>
                    </a:lnTo>
                    <a:lnTo>
                      <a:pt x="9685" y="1769"/>
                    </a:lnTo>
                    <a:lnTo>
                      <a:pt x="9160" y="1756"/>
                    </a:lnTo>
                    <a:lnTo>
                      <a:pt x="8628" y="1743"/>
                    </a:lnTo>
                    <a:lnTo>
                      <a:pt x="7552" y="1713"/>
                    </a:lnTo>
                    <a:lnTo>
                      <a:pt x="6478" y="1680"/>
                    </a:lnTo>
                    <a:lnTo>
                      <a:pt x="5948" y="1663"/>
                    </a:lnTo>
                    <a:lnTo>
                      <a:pt x="5425" y="1646"/>
                    </a:lnTo>
                    <a:lnTo>
                      <a:pt x="4911" y="1628"/>
                    </a:lnTo>
                    <a:lnTo>
                      <a:pt x="4410" y="1610"/>
                    </a:lnTo>
                    <a:lnTo>
                      <a:pt x="3924" y="1592"/>
                    </a:lnTo>
                    <a:lnTo>
                      <a:pt x="3455" y="1575"/>
                    </a:lnTo>
                    <a:lnTo>
                      <a:pt x="3005" y="1557"/>
                    </a:lnTo>
                    <a:lnTo>
                      <a:pt x="2577" y="1540"/>
                    </a:lnTo>
                    <a:lnTo>
                      <a:pt x="2173" y="1523"/>
                    </a:lnTo>
                    <a:lnTo>
                      <a:pt x="1796" y="1507"/>
                    </a:lnTo>
                    <a:lnTo>
                      <a:pt x="1448" y="1491"/>
                    </a:lnTo>
                    <a:lnTo>
                      <a:pt x="1285" y="1484"/>
                    </a:lnTo>
                    <a:lnTo>
                      <a:pt x="1131" y="1477"/>
                    </a:lnTo>
                    <a:lnTo>
                      <a:pt x="985" y="1469"/>
                    </a:lnTo>
                    <a:lnTo>
                      <a:pt x="848" y="1463"/>
                    </a:lnTo>
                    <a:lnTo>
                      <a:pt x="720" y="1456"/>
                    </a:lnTo>
                    <a:lnTo>
                      <a:pt x="601" y="1450"/>
                    </a:lnTo>
                    <a:lnTo>
                      <a:pt x="492" y="1444"/>
                    </a:lnTo>
                    <a:lnTo>
                      <a:pt x="393" y="1438"/>
                    </a:lnTo>
                    <a:lnTo>
                      <a:pt x="304" y="1432"/>
                    </a:lnTo>
                    <a:lnTo>
                      <a:pt x="225" y="1427"/>
                    </a:lnTo>
                    <a:lnTo>
                      <a:pt x="158" y="1422"/>
                    </a:lnTo>
                    <a:lnTo>
                      <a:pt x="101" y="1418"/>
                    </a:lnTo>
                    <a:lnTo>
                      <a:pt x="56" y="1414"/>
                    </a:lnTo>
                    <a:lnTo>
                      <a:pt x="22" y="1410"/>
                    </a:lnTo>
                    <a:cubicBezTo>
                      <a:pt x="9" y="1409"/>
                      <a:pt x="0" y="1398"/>
                      <a:pt x="0" y="1385"/>
                    </a:cubicBezTo>
                    <a:cubicBezTo>
                      <a:pt x="1" y="1373"/>
                      <a:pt x="11" y="1363"/>
                      <a:pt x="24" y="1362"/>
                    </a:cubicBezTo>
                    <a:lnTo>
                      <a:pt x="54" y="1362"/>
                    </a:lnTo>
                    <a:lnTo>
                      <a:pt x="96" y="1362"/>
                    </a:lnTo>
                    <a:lnTo>
                      <a:pt x="150" y="1362"/>
                    </a:lnTo>
                    <a:lnTo>
                      <a:pt x="215" y="1362"/>
                    </a:lnTo>
                    <a:lnTo>
                      <a:pt x="292" y="1362"/>
                    </a:lnTo>
                    <a:lnTo>
                      <a:pt x="380" y="1363"/>
                    </a:lnTo>
                    <a:lnTo>
                      <a:pt x="478" y="1364"/>
                    </a:lnTo>
                    <a:lnTo>
                      <a:pt x="586" y="1364"/>
                    </a:lnTo>
                    <a:lnTo>
                      <a:pt x="705" y="1365"/>
                    </a:lnTo>
                    <a:lnTo>
                      <a:pt x="833" y="1367"/>
                    </a:lnTo>
                    <a:lnTo>
                      <a:pt x="971" y="1368"/>
                    </a:lnTo>
                    <a:lnTo>
                      <a:pt x="1117" y="1369"/>
                    </a:lnTo>
                    <a:lnTo>
                      <a:pt x="1273" y="1371"/>
                    </a:lnTo>
                    <a:lnTo>
                      <a:pt x="1437" y="1372"/>
                    </a:lnTo>
                    <a:lnTo>
                      <a:pt x="1608" y="1374"/>
                    </a:lnTo>
                    <a:lnTo>
                      <a:pt x="1788" y="1376"/>
                    </a:lnTo>
                    <a:lnTo>
                      <a:pt x="2170" y="1379"/>
                    </a:lnTo>
                    <a:lnTo>
                      <a:pt x="2578" y="1384"/>
                    </a:lnTo>
                    <a:lnTo>
                      <a:pt x="3012" y="1388"/>
                    </a:lnTo>
                    <a:lnTo>
                      <a:pt x="3468" y="1393"/>
                    </a:lnTo>
                    <a:lnTo>
                      <a:pt x="3943" y="1398"/>
                    </a:lnTo>
                    <a:lnTo>
                      <a:pt x="4436" y="1403"/>
                    </a:lnTo>
                    <a:lnTo>
                      <a:pt x="4944" y="1408"/>
                    </a:lnTo>
                    <a:lnTo>
                      <a:pt x="5463" y="1413"/>
                    </a:lnTo>
                    <a:lnTo>
                      <a:pt x="5992" y="1419"/>
                    </a:lnTo>
                    <a:lnTo>
                      <a:pt x="6528" y="1424"/>
                    </a:lnTo>
                    <a:lnTo>
                      <a:pt x="7612" y="1434"/>
                    </a:lnTo>
                    <a:lnTo>
                      <a:pt x="8693" y="1444"/>
                    </a:lnTo>
                    <a:lnTo>
                      <a:pt x="9227" y="1448"/>
                    </a:lnTo>
                    <a:lnTo>
                      <a:pt x="9752" y="1453"/>
                    </a:lnTo>
                    <a:lnTo>
                      <a:pt x="10267" y="1456"/>
                    </a:lnTo>
                    <a:lnTo>
                      <a:pt x="10768" y="1460"/>
                    </a:lnTo>
                    <a:lnTo>
                      <a:pt x="11254" y="1463"/>
                    </a:lnTo>
                    <a:lnTo>
                      <a:pt x="11721" y="1466"/>
                    </a:lnTo>
                    <a:lnTo>
                      <a:pt x="12168" y="1468"/>
                    </a:lnTo>
                    <a:lnTo>
                      <a:pt x="12591" y="1469"/>
                    </a:lnTo>
                    <a:lnTo>
                      <a:pt x="12988" y="1470"/>
                    </a:lnTo>
                    <a:lnTo>
                      <a:pt x="13357" y="1471"/>
                    </a:lnTo>
                    <a:lnTo>
                      <a:pt x="14772" y="1462"/>
                    </a:lnTo>
                    <a:lnTo>
                      <a:pt x="15474" y="1453"/>
                    </a:lnTo>
                    <a:lnTo>
                      <a:pt x="16169" y="1441"/>
                    </a:lnTo>
                    <a:lnTo>
                      <a:pt x="16851" y="1428"/>
                    </a:lnTo>
                    <a:lnTo>
                      <a:pt x="17520" y="1413"/>
                    </a:lnTo>
                    <a:lnTo>
                      <a:pt x="18172" y="1399"/>
                    </a:lnTo>
                    <a:lnTo>
                      <a:pt x="18802" y="1385"/>
                    </a:lnTo>
                    <a:lnTo>
                      <a:pt x="19408" y="1373"/>
                    </a:lnTo>
                    <a:lnTo>
                      <a:pt x="19987" y="1362"/>
                    </a:lnTo>
                    <a:lnTo>
                      <a:pt x="20265" y="1358"/>
                    </a:lnTo>
                    <a:lnTo>
                      <a:pt x="20535" y="1355"/>
                    </a:lnTo>
                    <a:lnTo>
                      <a:pt x="20796" y="1352"/>
                    </a:lnTo>
                    <a:lnTo>
                      <a:pt x="21049" y="1351"/>
                    </a:lnTo>
                    <a:lnTo>
                      <a:pt x="21292" y="1351"/>
                    </a:lnTo>
                    <a:lnTo>
                      <a:pt x="21526" y="1352"/>
                    </a:lnTo>
                    <a:lnTo>
                      <a:pt x="21749" y="1354"/>
                    </a:lnTo>
                    <a:lnTo>
                      <a:pt x="21962" y="1357"/>
                    </a:lnTo>
                    <a:lnTo>
                      <a:pt x="22164" y="1362"/>
                    </a:lnTo>
                    <a:lnTo>
                      <a:pt x="22354" y="1369"/>
                    </a:lnTo>
                    <a:lnTo>
                      <a:pt x="22533" y="1377"/>
                    </a:lnTo>
                    <a:lnTo>
                      <a:pt x="22700" y="1388"/>
                    </a:lnTo>
                    <a:cubicBezTo>
                      <a:pt x="22702" y="1388"/>
                      <a:pt x="22704" y="1388"/>
                      <a:pt x="22706" y="1389"/>
                    </a:cubicBezTo>
                    <a:lnTo>
                      <a:pt x="22789" y="1414"/>
                    </a:lnTo>
                    <a:lnTo>
                      <a:pt x="22864" y="1440"/>
                    </a:lnTo>
                    <a:lnTo>
                      <a:pt x="22931" y="1467"/>
                    </a:lnTo>
                    <a:lnTo>
                      <a:pt x="22991" y="1494"/>
                    </a:lnTo>
                    <a:lnTo>
                      <a:pt x="23045" y="1522"/>
                    </a:lnTo>
                    <a:lnTo>
                      <a:pt x="23091" y="1550"/>
                    </a:lnTo>
                    <a:lnTo>
                      <a:pt x="23132" y="1578"/>
                    </a:lnTo>
                    <a:lnTo>
                      <a:pt x="23167" y="1607"/>
                    </a:lnTo>
                    <a:lnTo>
                      <a:pt x="23198" y="1637"/>
                    </a:lnTo>
                    <a:lnTo>
                      <a:pt x="23224" y="1666"/>
                    </a:lnTo>
                    <a:lnTo>
                      <a:pt x="23245" y="1696"/>
                    </a:lnTo>
                    <a:lnTo>
                      <a:pt x="23263" y="1726"/>
                    </a:lnTo>
                    <a:lnTo>
                      <a:pt x="23278" y="1756"/>
                    </a:lnTo>
                    <a:lnTo>
                      <a:pt x="23290" y="1785"/>
                    </a:lnTo>
                    <a:lnTo>
                      <a:pt x="23308" y="1842"/>
                    </a:lnTo>
                    <a:lnTo>
                      <a:pt x="23321" y="1898"/>
                    </a:lnTo>
                    <a:lnTo>
                      <a:pt x="23334" y="1950"/>
                    </a:lnTo>
                    <a:lnTo>
                      <a:pt x="23351" y="1999"/>
                    </a:lnTo>
                    <a:lnTo>
                      <a:pt x="23361" y="2020"/>
                    </a:lnTo>
                    <a:lnTo>
                      <a:pt x="23374" y="2042"/>
                    </a:lnTo>
                    <a:lnTo>
                      <a:pt x="23390" y="2063"/>
                    </a:lnTo>
                    <a:lnTo>
                      <a:pt x="23408" y="2083"/>
                    </a:lnTo>
                    <a:lnTo>
                      <a:pt x="23431" y="2102"/>
                    </a:lnTo>
                    <a:lnTo>
                      <a:pt x="23458" y="2121"/>
                    </a:lnTo>
                    <a:lnTo>
                      <a:pt x="23490" y="2139"/>
                    </a:lnTo>
                    <a:lnTo>
                      <a:pt x="23528" y="2157"/>
                    </a:lnTo>
                    <a:lnTo>
                      <a:pt x="23571" y="2173"/>
                    </a:lnTo>
                    <a:lnTo>
                      <a:pt x="23622" y="2189"/>
                    </a:lnTo>
                    <a:lnTo>
                      <a:pt x="23609" y="2189"/>
                    </a:lnTo>
                    <a:lnTo>
                      <a:pt x="23703" y="2166"/>
                    </a:lnTo>
                    <a:lnTo>
                      <a:pt x="23799" y="2137"/>
                    </a:lnTo>
                    <a:lnTo>
                      <a:pt x="23898" y="2100"/>
                    </a:lnTo>
                    <a:lnTo>
                      <a:pt x="24000" y="2057"/>
                    </a:lnTo>
                    <a:lnTo>
                      <a:pt x="24104" y="2008"/>
                    </a:lnTo>
                    <a:lnTo>
                      <a:pt x="24211" y="1954"/>
                    </a:lnTo>
                    <a:lnTo>
                      <a:pt x="24320" y="1894"/>
                    </a:lnTo>
                    <a:lnTo>
                      <a:pt x="24430" y="1830"/>
                    </a:lnTo>
                    <a:lnTo>
                      <a:pt x="24542" y="1761"/>
                    </a:lnTo>
                    <a:lnTo>
                      <a:pt x="24656" y="1689"/>
                    </a:lnTo>
                    <a:lnTo>
                      <a:pt x="24769" y="1613"/>
                    </a:lnTo>
                    <a:lnTo>
                      <a:pt x="24884" y="1534"/>
                    </a:lnTo>
                    <a:lnTo>
                      <a:pt x="25113" y="1369"/>
                    </a:lnTo>
                    <a:lnTo>
                      <a:pt x="25341" y="1197"/>
                    </a:lnTo>
                    <a:lnTo>
                      <a:pt x="25565" y="1023"/>
                    </a:lnTo>
                    <a:lnTo>
                      <a:pt x="25784" y="848"/>
                    </a:lnTo>
                    <a:lnTo>
                      <a:pt x="25995" y="678"/>
                    </a:lnTo>
                    <a:lnTo>
                      <a:pt x="26096" y="595"/>
                    </a:lnTo>
                    <a:lnTo>
                      <a:pt x="26195" y="515"/>
                    </a:lnTo>
                    <a:lnTo>
                      <a:pt x="26291" y="437"/>
                    </a:lnTo>
                    <a:lnTo>
                      <a:pt x="26383" y="363"/>
                    </a:lnTo>
                    <a:lnTo>
                      <a:pt x="26472" y="292"/>
                    </a:lnTo>
                    <a:lnTo>
                      <a:pt x="26557" y="225"/>
                    </a:lnTo>
                    <a:lnTo>
                      <a:pt x="26637" y="163"/>
                    </a:lnTo>
                    <a:lnTo>
                      <a:pt x="26713" y="105"/>
                    </a:lnTo>
                    <a:lnTo>
                      <a:pt x="26784" y="53"/>
                    </a:lnTo>
                    <a:lnTo>
                      <a:pt x="26851" y="7"/>
                    </a:lnTo>
                    <a:close/>
                    <a:moveTo>
                      <a:pt x="26813" y="92"/>
                    </a:moveTo>
                    <a:lnTo>
                      <a:pt x="26742" y="144"/>
                    </a:lnTo>
                    <a:lnTo>
                      <a:pt x="26666" y="201"/>
                    </a:lnTo>
                    <a:lnTo>
                      <a:pt x="26586" y="263"/>
                    </a:lnTo>
                    <a:lnTo>
                      <a:pt x="26502" y="329"/>
                    </a:lnTo>
                    <a:lnTo>
                      <a:pt x="26414" y="400"/>
                    </a:lnTo>
                    <a:lnTo>
                      <a:pt x="26321" y="475"/>
                    </a:lnTo>
                    <a:lnTo>
                      <a:pt x="26226" y="552"/>
                    </a:lnTo>
                    <a:lnTo>
                      <a:pt x="26127" y="633"/>
                    </a:lnTo>
                    <a:lnTo>
                      <a:pt x="26025" y="715"/>
                    </a:lnTo>
                    <a:lnTo>
                      <a:pt x="25814" y="886"/>
                    </a:lnTo>
                    <a:lnTo>
                      <a:pt x="25595" y="1060"/>
                    </a:lnTo>
                    <a:lnTo>
                      <a:pt x="25370" y="1236"/>
                    </a:lnTo>
                    <a:lnTo>
                      <a:pt x="25141" y="1408"/>
                    </a:lnTo>
                    <a:lnTo>
                      <a:pt x="24911" y="1573"/>
                    </a:lnTo>
                    <a:lnTo>
                      <a:pt x="24796" y="1653"/>
                    </a:lnTo>
                    <a:lnTo>
                      <a:pt x="24681" y="1729"/>
                    </a:lnTo>
                    <a:lnTo>
                      <a:pt x="24568" y="1802"/>
                    </a:lnTo>
                    <a:lnTo>
                      <a:pt x="24455" y="1871"/>
                    </a:lnTo>
                    <a:lnTo>
                      <a:pt x="24343" y="1937"/>
                    </a:lnTo>
                    <a:lnTo>
                      <a:pt x="24233" y="1997"/>
                    </a:lnTo>
                    <a:lnTo>
                      <a:pt x="24125" y="2052"/>
                    </a:lnTo>
                    <a:lnTo>
                      <a:pt x="24018" y="2102"/>
                    </a:lnTo>
                    <a:lnTo>
                      <a:pt x="23915" y="2145"/>
                    </a:lnTo>
                    <a:lnTo>
                      <a:pt x="23813" y="2182"/>
                    </a:lnTo>
                    <a:lnTo>
                      <a:pt x="23715" y="2213"/>
                    </a:lnTo>
                    <a:lnTo>
                      <a:pt x="23621" y="2235"/>
                    </a:lnTo>
                    <a:cubicBezTo>
                      <a:pt x="23616" y="2236"/>
                      <a:pt x="23612" y="2236"/>
                      <a:pt x="23608" y="2235"/>
                    </a:cubicBezTo>
                    <a:lnTo>
                      <a:pt x="23555" y="2218"/>
                    </a:lnTo>
                    <a:lnTo>
                      <a:pt x="23507" y="2200"/>
                    </a:lnTo>
                    <a:lnTo>
                      <a:pt x="23466" y="2181"/>
                    </a:lnTo>
                    <a:lnTo>
                      <a:pt x="23430" y="2160"/>
                    </a:lnTo>
                    <a:lnTo>
                      <a:pt x="23399" y="2139"/>
                    </a:lnTo>
                    <a:lnTo>
                      <a:pt x="23373" y="2115"/>
                    </a:lnTo>
                    <a:lnTo>
                      <a:pt x="23351" y="2091"/>
                    </a:lnTo>
                    <a:lnTo>
                      <a:pt x="23333" y="2066"/>
                    </a:lnTo>
                    <a:lnTo>
                      <a:pt x="23318" y="2041"/>
                    </a:lnTo>
                    <a:lnTo>
                      <a:pt x="23305" y="2014"/>
                    </a:lnTo>
                    <a:lnTo>
                      <a:pt x="23288" y="1962"/>
                    </a:lnTo>
                    <a:lnTo>
                      <a:pt x="23275" y="1909"/>
                    </a:lnTo>
                    <a:lnTo>
                      <a:pt x="23262" y="1857"/>
                    </a:lnTo>
                    <a:lnTo>
                      <a:pt x="23245" y="1803"/>
                    </a:lnTo>
                    <a:lnTo>
                      <a:pt x="23235" y="1777"/>
                    </a:lnTo>
                    <a:lnTo>
                      <a:pt x="23222" y="1750"/>
                    </a:lnTo>
                    <a:lnTo>
                      <a:pt x="23206" y="1724"/>
                    </a:lnTo>
                    <a:lnTo>
                      <a:pt x="23187" y="1698"/>
                    </a:lnTo>
                    <a:lnTo>
                      <a:pt x="23164" y="1671"/>
                    </a:lnTo>
                    <a:lnTo>
                      <a:pt x="23137" y="1644"/>
                    </a:lnTo>
                    <a:lnTo>
                      <a:pt x="23104" y="1618"/>
                    </a:lnTo>
                    <a:lnTo>
                      <a:pt x="23067" y="1591"/>
                    </a:lnTo>
                    <a:lnTo>
                      <a:pt x="23022" y="1564"/>
                    </a:lnTo>
                    <a:lnTo>
                      <a:pt x="22972" y="1537"/>
                    </a:lnTo>
                    <a:lnTo>
                      <a:pt x="22914" y="1511"/>
                    </a:lnTo>
                    <a:lnTo>
                      <a:pt x="22848" y="1485"/>
                    </a:lnTo>
                    <a:lnTo>
                      <a:pt x="22774" y="1460"/>
                    </a:lnTo>
                    <a:lnTo>
                      <a:pt x="22691" y="1434"/>
                    </a:lnTo>
                    <a:lnTo>
                      <a:pt x="22697" y="1435"/>
                    </a:lnTo>
                    <a:lnTo>
                      <a:pt x="22531" y="1425"/>
                    </a:lnTo>
                    <a:lnTo>
                      <a:pt x="22353" y="1417"/>
                    </a:lnTo>
                    <a:lnTo>
                      <a:pt x="22162" y="1410"/>
                    </a:lnTo>
                    <a:lnTo>
                      <a:pt x="21961" y="1405"/>
                    </a:lnTo>
                    <a:lnTo>
                      <a:pt x="21748" y="1402"/>
                    </a:lnTo>
                    <a:lnTo>
                      <a:pt x="21525" y="1400"/>
                    </a:lnTo>
                    <a:lnTo>
                      <a:pt x="21292" y="1399"/>
                    </a:lnTo>
                    <a:lnTo>
                      <a:pt x="21049" y="1399"/>
                    </a:lnTo>
                    <a:lnTo>
                      <a:pt x="20797" y="1400"/>
                    </a:lnTo>
                    <a:lnTo>
                      <a:pt x="20535" y="1403"/>
                    </a:lnTo>
                    <a:lnTo>
                      <a:pt x="20266" y="1406"/>
                    </a:lnTo>
                    <a:lnTo>
                      <a:pt x="19988" y="1410"/>
                    </a:lnTo>
                    <a:lnTo>
                      <a:pt x="19409" y="1421"/>
                    </a:lnTo>
                    <a:lnTo>
                      <a:pt x="18803" y="1433"/>
                    </a:lnTo>
                    <a:lnTo>
                      <a:pt x="18173" y="1447"/>
                    </a:lnTo>
                    <a:lnTo>
                      <a:pt x="17521" y="1461"/>
                    </a:lnTo>
                    <a:lnTo>
                      <a:pt x="16852" y="1476"/>
                    </a:lnTo>
                    <a:lnTo>
                      <a:pt x="16169" y="1489"/>
                    </a:lnTo>
                    <a:lnTo>
                      <a:pt x="15475" y="1501"/>
                    </a:lnTo>
                    <a:lnTo>
                      <a:pt x="14772" y="1510"/>
                    </a:lnTo>
                    <a:lnTo>
                      <a:pt x="13357" y="1519"/>
                    </a:lnTo>
                    <a:lnTo>
                      <a:pt x="12988" y="1518"/>
                    </a:lnTo>
                    <a:lnTo>
                      <a:pt x="12590" y="1517"/>
                    </a:lnTo>
                    <a:lnTo>
                      <a:pt x="12167" y="1516"/>
                    </a:lnTo>
                    <a:lnTo>
                      <a:pt x="11721" y="1514"/>
                    </a:lnTo>
                    <a:lnTo>
                      <a:pt x="11253" y="1511"/>
                    </a:lnTo>
                    <a:lnTo>
                      <a:pt x="10768" y="1508"/>
                    </a:lnTo>
                    <a:lnTo>
                      <a:pt x="10266" y="1504"/>
                    </a:lnTo>
                    <a:lnTo>
                      <a:pt x="9751" y="1501"/>
                    </a:lnTo>
                    <a:lnTo>
                      <a:pt x="9226" y="1496"/>
                    </a:lnTo>
                    <a:lnTo>
                      <a:pt x="8693" y="1492"/>
                    </a:lnTo>
                    <a:lnTo>
                      <a:pt x="7611" y="1482"/>
                    </a:lnTo>
                    <a:lnTo>
                      <a:pt x="6528" y="1472"/>
                    </a:lnTo>
                    <a:lnTo>
                      <a:pt x="5992" y="1467"/>
                    </a:lnTo>
                    <a:lnTo>
                      <a:pt x="5463" y="1461"/>
                    </a:lnTo>
                    <a:lnTo>
                      <a:pt x="4943" y="1456"/>
                    </a:lnTo>
                    <a:lnTo>
                      <a:pt x="4436" y="1451"/>
                    </a:lnTo>
                    <a:lnTo>
                      <a:pt x="3943" y="1446"/>
                    </a:lnTo>
                    <a:lnTo>
                      <a:pt x="3467" y="1441"/>
                    </a:lnTo>
                    <a:lnTo>
                      <a:pt x="3011" y="1436"/>
                    </a:lnTo>
                    <a:lnTo>
                      <a:pt x="2578" y="1432"/>
                    </a:lnTo>
                    <a:lnTo>
                      <a:pt x="2169" y="1427"/>
                    </a:lnTo>
                    <a:lnTo>
                      <a:pt x="1788" y="1424"/>
                    </a:lnTo>
                    <a:lnTo>
                      <a:pt x="1608" y="1422"/>
                    </a:lnTo>
                    <a:lnTo>
                      <a:pt x="1436" y="1420"/>
                    </a:lnTo>
                    <a:lnTo>
                      <a:pt x="1272" y="1419"/>
                    </a:lnTo>
                    <a:lnTo>
                      <a:pt x="1117" y="1417"/>
                    </a:lnTo>
                    <a:lnTo>
                      <a:pt x="970" y="1416"/>
                    </a:lnTo>
                    <a:lnTo>
                      <a:pt x="833" y="1415"/>
                    </a:lnTo>
                    <a:lnTo>
                      <a:pt x="704" y="1413"/>
                    </a:lnTo>
                    <a:lnTo>
                      <a:pt x="586" y="1412"/>
                    </a:lnTo>
                    <a:lnTo>
                      <a:pt x="477" y="1412"/>
                    </a:lnTo>
                    <a:lnTo>
                      <a:pt x="379" y="1411"/>
                    </a:lnTo>
                    <a:lnTo>
                      <a:pt x="292" y="1410"/>
                    </a:lnTo>
                    <a:lnTo>
                      <a:pt x="215" y="1410"/>
                    </a:lnTo>
                    <a:lnTo>
                      <a:pt x="150" y="1410"/>
                    </a:lnTo>
                    <a:lnTo>
                      <a:pt x="96" y="1410"/>
                    </a:lnTo>
                    <a:lnTo>
                      <a:pt x="54" y="1410"/>
                    </a:lnTo>
                    <a:lnTo>
                      <a:pt x="25" y="1410"/>
                    </a:lnTo>
                    <a:lnTo>
                      <a:pt x="27" y="1363"/>
                    </a:lnTo>
                    <a:lnTo>
                      <a:pt x="60" y="1366"/>
                    </a:lnTo>
                    <a:lnTo>
                      <a:pt x="105" y="1371"/>
                    </a:lnTo>
                    <a:lnTo>
                      <a:pt x="161" y="1375"/>
                    </a:lnTo>
                    <a:lnTo>
                      <a:pt x="228" y="1380"/>
                    </a:lnTo>
                    <a:lnTo>
                      <a:pt x="307" y="1385"/>
                    </a:lnTo>
                    <a:lnTo>
                      <a:pt x="396" y="1390"/>
                    </a:lnTo>
                    <a:lnTo>
                      <a:pt x="495" y="1396"/>
                    </a:lnTo>
                    <a:lnTo>
                      <a:pt x="604" y="1402"/>
                    </a:lnTo>
                    <a:lnTo>
                      <a:pt x="723" y="1408"/>
                    </a:lnTo>
                    <a:lnTo>
                      <a:pt x="851" y="1415"/>
                    </a:lnTo>
                    <a:lnTo>
                      <a:pt x="988" y="1421"/>
                    </a:lnTo>
                    <a:lnTo>
                      <a:pt x="1134" y="1429"/>
                    </a:lnTo>
                    <a:lnTo>
                      <a:pt x="1288" y="1436"/>
                    </a:lnTo>
                    <a:lnTo>
                      <a:pt x="1450" y="1443"/>
                    </a:lnTo>
                    <a:lnTo>
                      <a:pt x="1799" y="1459"/>
                    </a:lnTo>
                    <a:lnTo>
                      <a:pt x="2175" y="1475"/>
                    </a:lnTo>
                    <a:lnTo>
                      <a:pt x="2579" y="1492"/>
                    </a:lnTo>
                    <a:lnTo>
                      <a:pt x="3007" y="1509"/>
                    </a:lnTo>
                    <a:lnTo>
                      <a:pt x="3457" y="1527"/>
                    </a:lnTo>
                    <a:lnTo>
                      <a:pt x="3926" y="1544"/>
                    </a:lnTo>
                    <a:lnTo>
                      <a:pt x="4412" y="1562"/>
                    </a:lnTo>
                    <a:lnTo>
                      <a:pt x="4913" y="1580"/>
                    </a:lnTo>
                    <a:lnTo>
                      <a:pt x="5426" y="1598"/>
                    </a:lnTo>
                    <a:lnTo>
                      <a:pt x="5949" y="1615"/>
                    </a:lnTo>
                    <a:lnTo>
                      <a:pt x="6480" y="1632"/>
                    </a:lnTo>
                    <a:lnTo>
                      <a:pt x="7554" y="1665"/>
                    </a:lnTo>
                    <a:lnTo>
                      <a:pt x="8629" y="1695"/>
                    </a:lnTo>
                    <a:lnTo>
                      <a:pt x="9161" y="1708"/>
                    </a:lnTo>
                    <a:lnTo>
                      <a:pt x="9686" y="1721"/>
                    </a:lnTo>
                    <a:lnTo>
                      <a:pt x="10203" y="1732"/>
                    </a:lnTo>
                    <a:lnTo>
                      <a:pt x="10707" y="1743"/>
                    </a:lnTo>
                    <a:lnTo>
                      <a:pt x="11198" y="1751"/>
                    </a:lnTo>
                    <a:lnTo>
                      <a:pt x="11672" y="1759"/>
                    </a:lnTo>
                    <a:lnTo>
                      <a:pt x="12127" y="1764"/>
                    </a:lnTo>
                    <a:lnTo>
                      <a:pt x="12562" y="1768"/>
                    </a:lnTo>
                    <a:lnTo>
                      <a:pt x="12972" y="1771"/>
                    </a:lnTo>
                    <a:lnTo>
                      <a:pt x="13357" y="1771"/>
                    </a:lnTo>
                    <a:lnTo>
                      <a:pt x="14093" y="1766"/>
                    </a:lnTo>
                    <a:lnTo>
                      <a:pt x="14818" y="1756"/>
                    </a:lnTo>
                    <a:lnTo>
                      <a:pt x="15530" y="1742"/>
                    </a:lnTo>
                    <a:lnTo>
                      <a:pt x="16228" y="1724"/>
                    </a:lnTo>
                    <a:lnTo>
                      <a:pt x="16908" y="1703"/>
                    </a:lnTo>
                    <a:lnTo>
                      <a:pt x="17568" y="1681"/>
                    </a:lnTo>
                    <a:lnTo>
                      <a:pt x="18206" y="1659"/>
                    </a:lnTo>
                    <a:lnTo>
                      <a:pt x="18821" y="1637"/>
                    </a:lnTo>
                    <a:lnTo>
                      <a:pt x="19409" y="1617"/>
                    </a:lnTo>
                    <a:lnTo>
                      <a:pt x="19968" y="1600"/>
                    </a:lnTo>
                    <a:lnTo>
                      <a:pt x="20236" y="1592"/>
                    </a:lnTo>
                    <a:lnTo>
                      <a:pt x="20497" y="1586"/>
                    </a:lnTo>
                    <a:lnTo>
                      <a:pt x="20749" y="1580"/>
                    </a:lnTo>
                    <a:lnTo>
                      <a:pt x="20993" y="1576"/>
                    </a:lnTo>
                    <a:lnTo>
                      <a:pt x="21227" y="1574"/>
                    </a:lnTo>
                    <a:lnTo>
                      <a:pt x="21453" y="1572"/>
                    </a:lnTo>
                    <a:lnTo>
                      <a:pt x="21669" y="1573"/>
                    </a:lnTo>
                    <a:lnTo>
                      <a:pt x="21876" y="1575"/>
                    </a:lnTo>
                    <a:lnTo>
                      <a:pt x="22073" y="1579"/>
                    </a:lnTo>
                    <a:lnTo>
                      <a:pt x="22259" y="1585"/>
                    </a:lnTo>
                    <a:lnTo>
                      <a:pt x="22435" y="1594"/>
                    </a:lnTo>
                    <a:lnTo>
                      <a:pt x="22600" y="1605"/>
                    </a:lnTo>
                    <a:cubicBezTo>
                      <a:pt x="22601" y="1605"/>
                      <a:pt x="22603" y="1605"/>
                      <a:pt x="22604" y="1605"/>
                    </a:cubicBezTo>
                    <a:lnTo>
                      <a:pt x="22660" y="1619"/>
                    </a:lnTo>
                    <a:lnTo>
                      <a:pt x="22710" y="1638"/>
                    </a:lnTo>
                    <a:lnTo>
                      <a:pt x="22755" y="1662"/>
                    </a:lnTo>
                    <a:lnTo>
                      <a:pt x="22795" y="1691"/>
                    </a:lnTo>
                    <a:lnTo>
                      <a:pt x="22829" y="1724"/>
                    </a:lnTo>
                    <a:lnTo>
                      <a:pt x="22859" y="1760"/>
                    </a:lnTo>
                    <a:lnTo>
                      <a:pt x="22884" y="1800"/>
                    </a:lnTo>
                    <a:lnTo>
                      <a:pt x="22905" y="1842"/>
                    </a:lnTo>
                    <a:lnTo>
                      <a:pt x="22923" y="1887"/>
                    </a:lnTo>
                    <a:lnTo>
                      <a:pt x="22937" y="1934"/>
                    </a:lnTo>
                    <a:lnTo>
                      <a:pt x="22959" y="2030"/>
                    </a:lnTo>
                    <a:lnTo>
                      <a:pt x="22974" y="2131"/>
                    </a:lnTo>
                    <a:lnTo>
                      <a:pt x="22984" y="2232"/>
                    </a:lnTo>
                    <a:lnTo>
                      <a:pt x="22992" y="2330"/>
                    </a:lnTo>
                    <a:lnTo>
                      <a:pt x="23003" y="2424"/>
                    </a:lnTo>
                    <a:lnTo>
                      <a:pt x="23018" y="2510"/>
                    </a:lnTo>
                    <a:lnTo>
                      <a:pt x="23027" y="2548"/>
                    </a:lnTo>
                    <a:lnTo>
                      <a:pt x="23039" y="2584"/>
                    </a:lnTo>
                    <a:lnTo>
                      <a:pt x="23053" y="2616"/>
                    </a:lnTo>
                    <a:lnTo>
                      <a:pt x="23070" y="2647"/>
                    </a:lnTo>
                    <a:lnTo>
                      <a:pt x="23068" y="2643"/>
                    </a:lnTo>
                    <a:lnTo>
                      <a:pt x="23090" y="2670"/>
                    </a:lnTo>
                    <a:lnTo>
                      <a:pt x="23087" y="2667"/>
                    </a:lnTo>
                    <a:lnTo>
                      <a:pt x="23112" y="2689"/>
                    </a:lnTo>
                    <a:lnTo>
                      <a:pt x="23109" y="2687"/>
                    </a:lnTo>
                    <a:lnTo>
                      <a:pt x="23138" y="2705"/>
                    </a:lnTo>
                    <a:lnTo>
                      <a:pt x="23133" y="2702"/>
                    </a:lnTo>
                    <a:lnTo>
                      <a:pt x="23167" y="2715"/>
                    </a:lnTo>
                    <a:lnTo>
                      <a:pt x="23163" y="2714"/>
                    </a:lnTo>
                    <a:lnTo>
                      <a:pt x="23201" y="2721"/>
                    </a:lnTo>
                    <a:lnTo>
                      <a:pt x="23196" y="2720"/>
                    </a:lnTo>
                    <a:lnTo>
                      <a:pt x="23238" y="2719"/>
                    </a:lnTo>
                    <a:lnTo>
                      <a:pt x="23281" y="2718"/>
                    </a:lnTo>
                    <a:lnTo>
                      <a:pt x="23326" y="2713"/>
                    </a:lnTo>
                    <a:lnTo>
                      <a:pt x="23375" y="2704"/>
                    </a:lnTo>
                    <a:lnTo>
                      <a:pt x="23426" y="2691"/>
                    </a:lnTo>
                    <a:lnTo>
                      <a:pt x="23479" y="2676"/>
                    </a:lnTo>
                    <a:lnTo>
                      <a:pt x="23534" y="2657"/>
                    </a:lnTo>
                    <a:lnTo>
                      <a:pt x="23591" y="2635"/>
                    </a:lnTo>
                    <a:lnTo>
                      <a:pt x="23650" y="2610"/>
                    </a:lnTo>
                    <a:lnTo>
                      <a:pt x="23774" y="2551"/>
                    </a:lnTo>
                    <a:lnTo>
                      <a:pt x="23903" y="2481"/>
                    </a:lnTo>
                    <a:lnTo>
                      <a:pt x="24038" y="2401"/>
                    </a:lnTo>
                    <a:lnTo>
                      <a:pt x="24178" y="2313"/>
                    </a:lnTo>
                    <a:lnTo>
                      <a:pt x="24321" y="2217"/>
                    </a:lnTo>
                    <a:lnTo>
                      <a:pt x="24468" y="2114"/>
                    </a:lnTo>
                    <a:lnTo>
                      <a:pt x="24616" y="2004"/>
                    </a:lnTo>
                    <a:lnTo>
                      <a:pt x="24766" y="1890"/>
                    </a:lnTo>
                    <a:lnTo>
                      <a:pt x="24917" y="1772"/>
                    </a:lnTo>
                    <a:lnTo>
                      <a:pt x="25067" y="1651"/>
                    </a:lnTo>
                    <a:lnTo>
                      <a:pt x="25364" y="1402"/>
                    </a:lnTo>
                    <a:lnTo>
                      <a:pt x="25510" y="1277"/>
                    </a:lnTo>
                    <a:lnTo>
                      <a:pt x="25651" y="1153"/>
                    </a:lnTo>
                    <a:lnTo>
                      <a:pt x="25789" y="1030"/>
                    </a:lnTo>
                    <a:lnTo>
                      <a:pt x="25922" y="910"/>
                    </a:lnTo>
                    <a:lnTo>
                      <a:pt x="26049" y="793"/>
                    </a:lnTo>
                    <a:lnTo>
                      <a:pt x="26169" y="681"/>
                    </a:lnTo>
                    <a:lnTo>
                      <a:pt x="26283" y="574"/>
                    </a:lnTo>
                    <a:lnTo>
                      <a:pt x="26388" y="473"/>
                    </a:lnTo>
                    <a:lnTo>
                      <a:pt x="26485" y="380"/>
                    </a:lnTo>
                    <a:lnTo>
                      <a:pt x="26572" y="294"/>
                    </a:lnTo>
                    <a:lnTo>
                      <a:pt x="26648" y="218"/>
                    </a:lnTo>
                    <a:lnTo>
                      <a:pt x="26713" y="153"/>
                    </a:lnTo>
                    <a:lnTo>
                      <a:pt x="26741" y="124"/>
                    </a:lnTo>
                    <a:lnTo>
                      <a:pt x="26767" y="98"/>
                    </a:lnTo>
                    <a:lnTo>
                      <a:pt x="26788" y="76"/>
                    </a:lnTo>
                    <a:lnTo>
                      <a:pt x="26807" y="56"/>
                    </a:lnTo>
                    <a:lnTo>
                      <a:pt x="26822" y="40"/>
                    </a:lnTo>
                    <a:lnTo>
                      <a:pt x="26833" y="27"/>
                    </a:lnTo>
                    <a:lnTo>
                      <a:pt x="26841" y="18"/>
                    </a:lnTo>
                    <a:lnTo>
                      <a:pt x="26845" y="12"/>
                    </a:lnTo>
                    <a:lnTo>
                      <a:pt x="26878" y="46"/>
                    </a:lnTo>
                    <a:lnTo>
                      <a:pt x="26813" y="9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2" name="Rectangle 26"/>
            <p:cNvSpPr>
              <a:spLocks noChangeArrowheads="1"/>
            </p:cNvSpPr>
            <p:nvPr userDrawn="1"/>
          </p:nvSpPr>
          <p:spPr bwMode="auto">
            <a:xfrm>
              <a:off x="84931" y="6596070"/>
              <a:ext cx="593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smtClean="0">
                  <a:ln>
                    <a:noFill/>
                  </a:ln>
                  <a:solidFill>
                    <a:srgbClr val="900000"/>
                  </a:solidFill>
                  <a:effectLst/>
                  <a:latin typeface="Book Antiqua" pitchFamily="18" charset="0"/>
                </a:rPr>
                <a:t>Changing</a:t>
              </a:r>
              <a:endParaRPr kumimoji="0" lang="en-US" altLang="en-US" sz="2400" b="0" i="0" u="none" strike="noStrike" cap="none" normalizeH="0" baseline="0" dirty="0" smtClean="0">
                <a:ln>
                  <a:noFill/>
                </a:ln>
                <a:solidFill>
                  <a:schemeClr val="tx1"/>
                </a:solidFill>
                <a:effectLst/>
                <a:latin typeface="Times New Roman" pitchFamily="18" charset="0"/>
              </a:endParaRPr>
            </a:p>
          </p:txBody>
        </p:sp>
        <p:sp>
          <p:nvSpPr>
            <p:cNvPr id="33" name="Rectangle 27"/>
            <p:cNvSpPr>
              <a:spLocks noChangeArrowheads="1"/>
            </p:cNvSpPr>
            <p:nvPr userDrawn="1"/>
          </p:nvSpPr>
          <p:spPr bwMode="auto">
            <a:xfrm>
              <a:off x="681038" y="6656394"/>
              <a:ext cx="1378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90"/>
                  </a:solidFill>
                  <a:effectLst/>
                  <a:latin typeface="Rockwell Nova" panose="02060503020205020403" pitchFamily="18" charset="0"/>
                </a:rPr>
                <a:t>W</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sp>
          <p:nvSpPr>
            <p:cNvPr id="34" name="Freeform 33"/>
            <p:cNvSpPr>
              <a:spLocks/>
            </p:cNvSpPr>
            <p:nvPr userDrawn="1"/>
          </p:nvSpPr>
          <p:spPr bwMode="auto">
            <a:xfrm>
              <a:off x="561976" y="6638933"/>
              <a:ext cx="106363" cy="134938"/>
            </a:xfrm>
            <a:custGeom>
              <a:avLst/>
              <a:gdLst>
                <a:gd name="T0" fmla="*/ 0 w 67"/>
                <a:gd name="T1" fmla="*/ 85 h 85"/>
                <a:gd name="T2" fmla="*/ 33 w 67"/>
                <a:gd name="T3" fmla="*/ 0 h 85"/>
                <a:gd name="T4" fmla="*/ 67 w 67"/>
                <a:gd name="T5" fmla="*/ 85 h 85"/>
                <a:gd name="T6" fmla="*/ 0 w 67"/>
                <a:gd name="T7" fmla="*/ 85 h 85"/>
              </a:gdLst>
              <a:ahLst/>
              <a:cxnLst>
                <a:cxn ang="0">
                  <a:pos x="T0" y="T1"/>
                </a:cxn>
                <a:cxn ang="0">
                  <a:pos x="T2" y="T3"/>
                </a:cxn>
                <a:cxn ang="0">
                  <a:pos x="T4" y="T5"/>
                </a:cxn>
                <a:cxn ang="0">
                  <a:pos x="T6" y="T7"/>
                </a:cxn>
              </a:cxnLst>
              <a:rect l="0" t="0" r="r" b="b"/>
              <a:pathLst>
                <a:path w="67" h="85">
                  <a:moveTo>
                    <a:pt x="0" y="85"/>
                  </a:moveTo>
                  <a:lnTo>
                    <a:pt x="33" y="0"/>
                  </a:lnTo>
                  <a:lnTo>
                    <a:pt x="67" y="85"/>
                  </a:lnTo>
                  <a:lnTo>
                    <a:pt x="0" y="85"/>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27"/>
            <p:cNvSpPr>
              <a:spLocks noChangeArrowheads="1"/>
            </p:cNvSpPr>
            <p:nvPr userDrawn="1"/>
          </p:nvSpPr>
          <p:spPr bwMode="auto">
            <a:xfrm>
              <a:off x="802485" y="6656410"/>
              <a:ext cx="293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90"/>
                  </a:solidFill>
                  <a:effectLst/>
                  <a:latin typeface="Rockwell Nova" panose="02060503020205020403" pitchFamily="18" charset="0"/>
                </a:rPr>
                <a:t>orks</a:t>
              </a:r>
              <a:endParaRPr kumimoji="0" lang="en-US" altLang="en-US" sz="2400" b="1" i="0" u="none" strike="noStrike" cap="none" normalizeH="0" baseline="0" dirty="0" smtClean="0">
                <a:ln>
                  <a:noFill/>
                </a:ln>
                <a:solidFill>
                  <a:schemeClr val="tx1"/>
                </a:solidFill>
                <a:effectLst/>
                <a:latin typeface="Rockwell Nova" panose="02060503020205020403" pitchFamily="18" charset="0"/>
              </a:endParaRPr>
            </a:p>
          </p:txBody>
        </p:sp>
      </p:grp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348" y="104077"/>
            <a:ext cx="3622815" cy="83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12733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62" y="1196180"/>
            <a:ext cx="6979368" cy="506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Long ago and far away…</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2</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4098" name="Picture 2" descr="J:\Writing\cstyle\csty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4017" y="988604"/>
            <a:ext cx="2368821" cy="32182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2" name="Picture 6" descr="https://images.duckduckgo.com/iu/?u=https%3A%2F%2Ftse3.mm.bing.net%2Fth%3Fid%3DOIP.6L1Hvy9lggWe_2SSPLg2WAEsDV%26pid%3D15.1&amp;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325" y="1659344"/>
            <a:ext cx="1860550" cy="1319985"/>
          </a:xfrm>
          <a:prstGeom prst="rect">
            <a:avLst/>
          </a:prstGeom>
          <a:noFill/>
          <a:extLst>
            <a:ext uri="{909E8E84-426E-40DD-AFC4-6F175D3DCCD1}">
              <a14:hiddenFill xmlns:a14="http://schemas.microsoft.com/office/drawing/2010/main">
                <a:solidFill>
                  <a:srgbClr val="FFFFFF"/>
                </a:solidFill>
              </a14:hiddenFill>
            </a:ext>
          </a:extLst>
        </p:spPr>
      </p:pic>
      <p:sp>
        <p:nvSpPr>
          <p:cNvPr id="9"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9360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up)">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intensification</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20</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20252"/>
            <a:ext cx="3962400" cy="152668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847" y="2775811"/>
            <a:ext cx="3528753" cy="1668958"/>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3" name="Picture 9" descr="Image result for weird old tr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551" y="1352047"/>
            <a:ext cx="3124200" cy="2905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8351" y="4526513"/>
            <a:ext cx="7010400" cy="21050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74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Persuasive technology</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21</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4098" name="Picture 2" descr="http://www.iftf.org/uploads/media/FoP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434" y="1169019"/>
            <a:ext cx="6325201" cy="500132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44644" y="6348759"/>
            <a:ext cx="2972289" cy="215444"/>
          </a:xfrm>
          <a:prstGeom prst="rect">
            <a:avLst/>
          </a:prstGeom>
          <a:noFill/>
        </p:spPr>
        <p:txBody>
          <a:bodyPr wrap="none" rtlCol="0">
            <a:spAutoFit/>
          </a:bodyPr>
          <a:lstStyle/>
          <a:p>
            <a:r>
              <a:rPr lang="en-GB" sz="800" dirty="0" smtClean="0">
                <a:solidFill>
                  <a:schemeClr val="tx1">
                    <a:lumMod val="50000"/>
                    <a:lumOff val="50000"/>
                  </a:schemeClr>
                </a:solidFill>
              </a:rPr>
              <a:t>Source: http</a:t>
            </a:r>
            <a:r>
              <a:rPr lang="en-GB" sz="800" dirty="0">
                <a:solidFill>
                  <a:schemeClr val="tx1">
                    <a:lumMod val="50000"/>
                    <a:lumOff val="50000"/>
                  </a:schemeClr>
                </a:solidFill>
              </a:rPr>
              <a:t>://www.iftf.org/uploads/media/FoP_lg.gif</a:t>
            </a:r>
          </a:p>
        </p:txBody>
      </p:sp>
      <p:sp>
        <p:nvSpPr>
          <p:cNvPr id="8"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32546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a bit like photography</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22</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5363" name="Picture 3" descr="J:\Photos\ipad photos\2015 Berlin\150720_alexanderplatz_doner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284908"/>
            <a:ext cx="7191375" cy="4738067"/>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bwMode="auto">
          <a:xfrm>
            <a:off x="550128" y="921834"/>
            <a:ext cx="7924799" cy="5449229"/>
          </a:xfrm>
          <a:prstGeom prst="frame">
            <a:avLst>
              <a:gd name="adj1" fmla="val 6074"/>
            </a:avLst>
          </a:prstGeom>
          <a:solidFill>
            <a:schemeClr val="accent6">
              <a:lumMod val="75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506" y="5734536"/>
            <a:ext cx="1343994" cy="36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31112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r>
              <a:rPr lang="en-GB"/>
              <a:t>Thank You</a:t>
            </a:r>
          </a:p>
        </p:txBody>
      </p:sp>
      <p:sp>
        <p:nvSpPr>
          <p:cNvPr id="91139" name="Rectangle 3"/>
          <p:cNvSpPr>
            <a:spLocks noGrp="1" noChangeArrowheads="1"/>
          </p:cNvSpPr>
          <p:nvPr>
            <p:ph type="subTitle" idx="1"/>
          </p:nvPr>
        </p:nvSpPr>
        <p:spPr/>
        <p:txBody>
          <a:bodyPr/>
          <a:lstStyle/>
          <a:p>
            <a:pPr>
              <a:lnSpc>
                <a:spcPct val="80000"/>
              </a:lnSpc>
            </a:pPr>
            <a:r>
              <a:rPr lang="en-GB" sz="2600" u="sng" dirty="0" smtClean="0"/>
              <a:t/>
            </a:r>
            <a:br>
              <a:rPr lang="en-GB" sz="2600" u="sng" dirty="0" smtClean="0"/>
            </a:br>
            <a:r>
              <a:rPr lang="en-GB" sz="2600" u="sng" dirty="0" smtClean="0">
                <a:solidFill>
                  <a:srgbClr val="3366FF"/>
                </a:solidFill>
              </a:rPr>
              <a:t>http</a:t>
            </a:r>
            <a:r>
              <a:rPr lang="en-GB" sz="2600" u="sng" dirty="0">
                <a:solidFill>
                  <a:srgbClr val="3366FF"/>
                </a:solidFill>
              </a:rPr>
              <a:t>://</a:t>
            </a:r>
            <a:r>
              <a:rPr lang="en-GB" sz="2600" u="sng" dirty="0" smtClean="0">
                <a:solidFill>
                  <a:srgbClr val="3366FF"/>
                </a:solidFill>
              </a:rPr>
              <a:t>changingminds.org</a:t>
            </a:r>
            <a:r>
              <a:rPr lang="en-GB" sz="2600" u="sng" dirty="0" smtClean="0"/>
              <a:t>  </a:t>
            </a:r>
            <a:endParaRPr lang="en-GB" sz="2600" u="sng" dirty="0"/>
          </a:p>
        </p:txBody>
      </p:sp>
      <p:sp>
        <p:nvSpPr>
          <p:cNvPr id="91140" name="Text Box 4"/>
          <p:cNvSpPr txBox="1">
            <a:spLocks noChangeArrowheads="1"/>
          </p:cNvSpPr>
          <p:nvPr/>
        </p:nvSpPr>
        <p:spPr bwMode="auto">
          <a:xfrm>
            <a:off x="3605213" y="3956050"/>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i="1">
                <a:latin typeface="Times New Roman" pitchFamily="18" charset="0"/>
              </a:rPr>
              <a:t>For more, see…</a:t>
            </a:r>
          </a:p>
        </p:txBody>
      </p:sp>
      <p:sp>
        <p:nvSpPr>
          <p:cNvPr id="91143" name="Oval 7"/>
          <p:cNvSpPr>
            <a:spLocks noChangeArrowheads="1"/>
          </p:cNvSpPr>
          <p:nvPr/>
        </p:nvSpPr>
        <p:spPr bwMode="auto">
          <a:xfrm>
            <a:off x="1345900" y="672782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GB"/>
          </a:p>
        </p:txBody>
      </p:sp>
      <p:pic>
        <p:nvPicPr>
          <p:cNvPr id="9218" name="Picture 2" descr="https://images-na.ssl-images-amazon.com/images/I/31kG0vYNwmL.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850" y="3689349"/>
            <a:ext cx="1752600" cy="26955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Mad, bad and mystical?</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3</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1268" name="Picture 4" descr="Metroactive News &amp; Issues | Hypn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4" y="1238250"/>
            <a:ext cx="6268389" cy="5086350"/>
          </a:xfrm>
          <a:prstGeom prst="rect">
            <a:avLst/>
          </a:prstGeom>
          <a:noFill/>
          <a:ln w="120650" cmpd="tri">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7"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40993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Puppeteer from Nantu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203" y="1143000"/>
            <a:ext cx="5905097" cy="5402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Just pulling strings?</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4</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sp>
        <p:nvSpPr>
          <p:cNvPr id="7"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1674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(and more facts)?</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5</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2290" name="Picture 2" descr="... re President, don’t be Guilty of Death by PowerPoint | RexBlo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75" y="1328737"/>
            <a:ext cx="4356100" cy="4743311"/>
          </a:xfrm>
          <a:prstGeom prst="rect">
            <a:avLst/>
          </a:prstGeom>
          <a:noFill/>
          <a:ln w="66675" cmpd="thickThin">
            <a:solidFill>
              <a:schemeClr val="tx1"/>
            </a:solidFill>
          </a:ln>
          <a:extLst>
            <a:ext uri="{909E8E84-426E-40DD-AFC4-6F175D3DCCD1}">
              <a14:hiddenFill xmlns:a14="http://schemas.microsoft.com/office/drawing/2010/main">
                <a:solidFill>
                  <a:srgbClr val="FFFFFF"/>
                </a:solidFill>
              </a14:hiddenFill>
            </a:ext>
          </a:extLst>
        </p:spPr>
      </p:pic>
      <p:sp>
        <p:nvSpPr>
          <p:cNvPr id="7"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14034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Chewing into it</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6</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4338" name="Picture 2" descr="The New Strategic Selling: The Unique Sales System Proven Successfu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947736"/>
            <a:ext cx="2171700" cy="32956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340" name="Picture 4" descr="Ad Bits: Book Review: Guerrilla Marketing (4th Ed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056" y="2990848"/>
            <a:ext cx="2353494" cy="35337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344" name="Picture 8" descr="https://images.duckduckgo.com/iu/?u=https%3A%2F%2Ftse3.mm.bing.net%2Fth%3Fid%3DOIP.zCaYA2kvkX1nj2Rr8_WDLADIEs%26pid%3D15.1&amp;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685800"/>
            <a:ext cx="1905000" cy="2857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346" name="Picture 10" descr="Negotiation by Lavinia Hall (97808039485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5885" y="3086099"/>
            <a:ext cx="1886015" cy="28361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342" name="Picture 6" descr="how_to_win_friends_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1552" y="685800"/>
            <a:ext cx="1932326" cy="29765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9832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fade">
                                      <p:cBhvr>
                                        <p:cTn id="11" dur="500"/>
                                        <p:tgtEl>
                                          <p:spTgt spid="143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44"/>
                                        </p:tgtEl>
                                        <p:attrNameLst>
                                          <p:attrName>style.visibility</p:attrName>
                                        </p:attrNameLst>
                                      </p:cBhvr>
                                      <p:to>
                                        <p:strVal val="visible"/>
                                      </p:to>
                                    </p:set>
                                    <p:animEffect transition="in" filter="fade">
                                      <p:cBhvr>
                                        <p:cTn id="15" dur="500"/>
                                        <p:tgtEl>
                                          <p:spTgt spid="143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fade">
                                      <p:cBhvr>
                                        <p:cTn id="19" dur="500"/>
                                        <p:tgtEl>
                                          <p:spTgt spid="1434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342"/>
                                        </p:tgtEl>
                                        <p:attrNameLst>
                                          <p:attrName>style.visibility</p:attrName>
                                        </p:attrNameLst>
                                      </p:cBhvr>
                                      <p:to>
                                        <p:strVal val="visible"/>
                                      </p:to>
                                    </p:set>
                                    <p:animEffect transition="in" filter="fade">
                                      <p:cBhvr>
                                        <p:cTn id="23" dur="500"/>
                                        <p:tgtEl>
                                          <p:spTgt spid="1434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Eventually…</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7</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13314" name="Picture 2" descr="https://images.duckduckgo.com/iu/?u=https%3A%2F%2Fimages-eu.ssl-images-amazon.com%2Fimages%2FI%2F51KP-2440HL.jpg&amp;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66" y="1116530"/>
            <a:ext cx="2073529" cy="28172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316" name="Picture 4" descr="https://images.duckduckgo.com/iu/?u=https%3A%2F%2Fimages-eu.ssl-images-amazon.com%2Fimages%2FI%2F51CawPw4glL.jpg&amp;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272" y="3155448"/>
            <a:ext cx="2122894" cy="28765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322" name="Picture 10" descr="Social Neuroscience Journal Impact Factor 2013 | Journal Impact Fa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772" y="1050423"/>
            <a:ext cx="2122894" cy="27703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320" name="Picture 8" descr="https://images.duckduckgo.com/iu/?u=https%3A%2F%2Fimages-eu.ssl-images-amazon.com%2Fimages%2FI%2F51meTbF6ahL.jpg&amp;f=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524" y="3314700"/>
            <a:ext cx="1836893" cy="27172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324" name="Picture 12" descr="https://images.duckduckgo.com/iu/?u=https%3A%2F%2Ftse4.mm.bing.net%2Fth%3Fid%3DOIP.d9AMquTIQbQZsy5hb6XGbwDeEs%26pid%3D15.1&amp;f=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866" y="1058550"/>
            <a:ext cx="2047875" cy="2762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288036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500"/>
                                        <p:tgtEl>
                                          <p:spTgt spid="133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fade">
                                      <p:cBhvr>
                                        <p:cTn id="15" dur="500"/>
                                        <p:tgtEl>
                                          <p:spTgt spid="133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320"/>
                                        </p:tgtEl>
                                        <p:attrNameLst>
                                          <p:attrName>style.visibility</p:attrName>
                                        </p:attrNameLst>
                                      </p:cBhvr>
                                      <p:to>
                                        <p:strVal val="visible"/>
                                      </p:to>
                                    </p:set>
                                    <p:animEffect transition="in" filter="fade">
                                      <p:cBhvr>
                                        <p:cTn id="19" dur="500"/>
                                        <p:tgtEl>
                                          <p:spTgt spid="133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24"/>
                                        </p:tgtEl>
                                        <p:attrNameLst>
                                          <p:attrName>style.visibility</p:attrName>
                                        </p:attrNameLst>
                                      </p:cBhvr>
                                      <p:to>
                                        <p:strVal val="visible"/>
                                      </p:to>
                                    </p:set>
                                    <p:animEffect transition="in" filter="fade">
                                      <p:cBhvr>
                                        <p:cTn id="23" dur="500"/>
                                        <p:tgtEl>
                                          <p:spTgt spid="1332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to the elephant more than the rider</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8</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3076" name="Picture 4" descr="Image result for elephant r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870" y="1052938"/>
            <a:ext cx="5200462" cy="53255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43669" y="942430"/>
            <a:ext cx="2138727" cy="830997"/>
          </a:xfrm>
          <a:prstGeom prst="rect">
            <a:avLst/>
          </a:prstGeom>
          <a:noFill/>
        </p:spPr>
        <p:txBody>
          <a:bodyPr wrap="none" rtlCol="0">
            <a:spAutoFit/>
          </a:bodyPr>
          <a:lstStyle/>
          <a:p>
            <a:pPr algn="ctr"/>
            <a:r>
              <a:rPr lang="en-GB" b="1" dirty="0" smtClean="0">
                <a:solidFill>
                  <a:srgbClr val="006666"/>
                </a:solidFill>
              </a:rPr>
              <a:t>Conscious, </a:t>
            </a:r>
          </a:p>
          <a:p>
            <a:pPr algn="ctr"/>
            <a:r>
              <a:rPr lang="en-GB" b="1" dirty="0" smtClean="0">
                <a:solidFill>
                  <a:srgbClr val="006666"/>
                </a:solidFill>
              </a:rPr>
              <a:t>rational</a:t>
            </a:r>
            <a:endParaRPr lang="en-GB" b="1" dirty="0">
              <a:solidFill>
                <a:srgbClr val="006666"/>
              </a:solidFill>
            </a:endParaRPr>
          </a:p>
        </p:txBody>
      </p:sp>
      <p:sp>
        <p:nvSpPr>
          <p:cNvPr id="10" name="TextBox 9"/>
          <p:cNvSpPr txBox="1"/>
          <p:nvPr/>
        </p:nvSpPr>
        <p:spPr>
          <a:xfrm>
            <a:off x="5571892" y="4278492"/>
            <a:ext cx="2460930" cy="830997"/>
          </a:xfrm>
          <a:prstGeom prst="rect">
            <a:avLst/>
          </a:prstGeom>
          <a:noFill/>
        </p:spPr>
        <p:txBody>
          <a:bodyPr wrap="none" rtlCol="0">
            <a:spAutoFit/>
          </a:bodyPr>
          <a:lstStyle/>
          <a:p>
            <a:r>
              <a:rPr lang="en-GB" b="1" dirty="0" smtClean="0">
                <a:solidFill>
                  <a:schemeClr val="accent6">
                    <a:lumMod val="75000"/>
                  </a:schemeClr>
                </a:solidFill>
              </a:rPr>
              <a:t>Unconscious,</a:t>
            </a:r>
          </a:p>
          <a:p>
            <a:r>
              <a:rPr lang="en-GB" b="1" dirty="0" smtClean="0">
                <a:solidFill>
                  <a:schemeClr val="accent6">
                    <a:lumMod val="75000"/>
                  </a:schemeClr>
                </a:solidFill>
              </a:rPr>
              <a:t>irrational</a:t>
            </a:r>
            <a:endParaRPr lang="en-GB" b="1" dirty="0">
              <a:solidFill>
                <a:schemeClr val="accent6">
                  <a:lumMod val="75000"/>
                </a:schemeClr>
              </a:solidFill>
            </a:endParaRPr>
          </a:p>
        </p:txBody>
      </p:sp>
      <p:sp>
        <p:nvSpPr>
          <p:cNvPr id="8" name="TextBox 7"/>
          <p:cNvSpPr txBox="1"/>
          <p:nvPr/>
        </p:nvSpPr>
        <p:spPr>
          <a:xfrm>
            <a:off x="3052485" y="6464323"/>
            <a:ext cx="3238387" cy="200055"/>
          </a:xfrm>
          <a:prstGeom prst="rect">
            <a:avLst/>
          </a:prstGeom>
          <a:noFill/>
        </p:spPr>
        <p:txBody>
          <a:bodyPr wrap="none" rtlCol="0">
            <a:spAutoFit/>
          </a:bodyPr>
          <a:lstStyle/>
          <a:p>
            <a:r>
              <a:rPr lang="en-GB" sz="700" dirty="0" smtClean="0">
                <a:solidFill>
                  <a:schemeClr val="tx1">
                    <a:lumMod val="50000"/>
                    <a:lumOff val="50000"/>
                  </a:schemeClr>
                </a:solidFill>
              </a:rPr>
              <a:t>See: Jonathan </a:t>
            </a:r>
            <a:r>
              <a:rPr lang="en-GB" sz="700" dirty="0" err="1" smtClean="0">
                <a:solidFill>
                  <a:schemeClr val="tx1">
                    <a:lumMod val="50000"/>
                    <a:lumOff val="50000"/>
                  </a:schemeClr>
                </a:solidFill>
              </a:rPr>
              <a:t>Haidt</a:t>
            </a:r>
            <a:r>
              <a:rPr lang="en-GB" sz="700" dirty="0" smtClean="0">
                <a:solidFill>
                  <a:schemeClr val="tx1">
                    <a:lumMod val="50000"/>
                    <a:lumOff val="50000"/>
                  </a:schemeClr>
                </a:solidFill>
              </a:rPr>
              <a:t>, The Happiness Hypothesis, Basic Books, 2006</a:t>
            </a:r>
            <a:endParaRPr lang="en-GB" sz="700" dirty="0">
              <a:solidFill>
                <a:schemeClr val="tx1">
                  <a:lumMod val="50000"/>
                  <a:lumOff val="50000"/>
                </a:schemeClr>
              </a:solidFill>
            </a:endParaRPr>
          </a:p>
        </p:txBody>
      </p:sp>
      <p:sp>
        <p:nvSpPr>
          <p:cNvPr id="11"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64689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people decide?</a:t>
            </a:r>
            <a:endParaRPr lang="en-GB" dirty="0"/>
          </a:p>
        </p:txBody>
      </p:sp>
      <p:sp>
        <p:nvSpPr>
          <p:cNvPr id="4" name="Date Placeholder 3"/>
          <p:cNvSpPr>
            <a:spLocks noGrp="1"/>
          </p:cNvSpPr>
          <p:nvPr>
            <p:ph type="dt" sz="half" idx="2"/>
          </p:nvPr>
        </p:nvSpPr>
        <p:spPr/>
        <p:txBody>
          <a:bodyPr/>
          <a:lstStyle/>
          <a:p>
            <a:r>
              <a:rPr lang="en-US" smtClean="0"/>
              <a:t>DS 171010</a:t>
            </a:r>
            <a:endParaRPr lang="en-US" dirty="0"/>
          </a:p>
        </p:txBody>
      </p:sp>
      <p:sp>
        <p:nvSpPr>
          <p:cNvPr id="5" name="Slide Number Placeholder 4"/>
          <p:cNvSpPr>
            <a:spLocks noGrp="1"/>
          </p:cNvSpPr>
          <p:nvPr>
            <p:ph type="sldNum" sz="quarter" idx="4"/>
          </p:nvPr>
        </p:nvSpPr>
        <p:spPr/>
        <p:txBody>
          <a:bodyPr/>
          <a:lstStyle/>
          <a:p>
            <a:r>
              <a:rPr lang="en-US" smtClean="0"/>
              <a:t> Page </a:t>
            </a:r>
            <a:fld id="{604D5B5B-F98F-46EA-94CB-22D3D90F1340}" type="slidenum">
              <a:rPr lang="en-US" smtClean="0"/>
              <a:pPr/>
              <a:t>9</a:t>
            </a:fld>
            <a:r>
              <a:rPr lang="en-US" smtClean="0"/>
              <a:t> </a:t>
            </a:r>
            <a:endParaRPr lang="en-US" dirty="0"/>
          </a:p>
        </p:txBody>
      </p:sp>
      <p:sp>
        <p:nvSpPr>
          <p:cNvPr id="6" name="Footer Placeholder 5"/>
          <p:cNvSpPr>
            <a:spLocks noGrp="1"/>
          </p:cNvSpPr>
          <p:nvPr>
            <p:ph type="ftr" sz="quarter" idx="3"/>
          </p:nvPr>
        </p:nvSpPr>
        <p:spPr/>
        <p:txBody>
          <a:bodyPr/>
          <a:lstStyle/>
          <a:p>
            <a:r>
              <a:rPr lang="en-GB" smtClean="0"/>
              <a:t>The Heart of Changing Minds (c) Changing Works Ltd</a:t>
            </a:r>
            <a:endParaRPr lang="en-US" dirty="0"/>
          </a:p>
        </p:txBody>
      </p:sp>
      <p:pic>
        <p:nvPicPr>
          <p:cNvPr id="2050" name="Picture 2" descr="rejon_Person_Outline_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516" y="669637"/>
            <a:ext cx="14668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son Outline 3 - vector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9049" y="802308"/>
            <a:ext cx="1748155" cy="56611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rson Outline 1 - vector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3312" y="720580"/>
            <a:ext cx="2072799" cy="5824567"/>
          </a:xfrm>
          <a:prstGeom prst="rect">
            <a:avLst/>
          </a:prstGeom>
          <a:noFill/>
          <a:extLst>
            <a:ext uri="{909E8E84-426E-40DD-AFC4-6F175D3DCCD1}">
              <a14:hiddenFill xmlns:a14="http://schemas.microsoft.com/office/drawing/2010/main">
                <a:solidFill>
                  <a:srgbClr val="FFFFFF"/>
                </a:solidFill>
              </a14:hiddenFill>
            </a:ext>
          </a:extLst>
        </p:spPr>
      </p:pic>
      <p:sp>
        <p:nvSpPr>
          <p:cNvPr id="7" name="Heart 6"/>
          <p:cNvSpPr/>
          <p:nvPr/>
        </p:nvSpPr>
        <p:spPr bwMode="auto">
          <a:xfrm>
            <a:off x="2310661" y="2105025"/>
            <a:ext cx="442064" cy="57150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2" name="Heart 11"/>
          <p:cNvSpPr/>
          <p:nvPr/>
        </p:nvSpPr>
        <p:spPr bwMode="auto">
          <a:xfrm>
            <a:off x="6930286" y="1962150"/>
            <a:ext cx="442064" cy="57150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sp>
        <p:nvSpPr>
          <p:cNvPr id="13" name="Heart 12"/>
          <p:cNvSpPr/>
          <p:nvPr/>
        </p:nvSpPr>
        <p:spPr bwMode="auto">
          <a:xfrm>
            <a:off x="4617401" y="2085975"/>
            <a:ext cx="442064" cy="571500"/>
          </a:xfrm>
          <a:prstGeom prst="hear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Verdana" pitchFamily="34" charset="0"/>
            </a:endParaRPr>
          </a:p>
        </p:txBody>
      </p:sp>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011" y="802308"/>
            <a:ext cx="419100" cy="30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5362" y="878344"/>
            <a:ext cx="419100" cy="30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1716" y="747117"/>
            <a:ext cx="419100" cy="30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7"/>
          <p:cNvSpPr>
            <a:spLocks noChangeArrowheads="1"/>
          </p:cNvSpPr>
          <p:nvPr/>
        </p:nvSpPr>
        <p:spPr bwMode="auto">
          <a:xfrm>
            <a:off x="1394746" y="6721475"/>
            <a:ext cx="88900" cy="88900"/>
          </a:xfrm>
          <a:prstGeom prst="ellipse">
            <a:avLst/>
          </a:prstGeom>
          <a:noFill/>
          <a:ln w="9525">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a:p>
        </p:txBody>
      </p:sp>
    </p:spTree>
    <p:extLst>
      <p:ext uri="{BB962C8B-B14F-4D97-AF65-F5344CB8AC3E}">
        <p14:creationId xmlns:p14="http://schemas.microsoft.com/office/powerpoint/2010/main" val="23990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5" grpId="0" animBg="1"/>
    </p:bldLst>
  </p:timing>
</p:sld>
</file>

<file path=ppt/theme/theme1.xml><?xml version="1.0" encoding="utf-8"?>
<a:theme xmlns:a="http://schemas.openxmlformats.org/drawingml/2006/main" name="Syque white">
  <a:themeElements>
    <a:clrScheme name="">
      <a:dk1>
        <a:srgbClr val="000000"/>
      </a:dk1>
      <a:lt1>
        <a:srgbClr val="FFFFFF"/>
      </a:lt1>
      <a:dk2>
        <a:srgbClr val="000000"/>
      </a:dk2>
      <a:lt2>
        <a:srgbClr val="000000"/>
      </a:lt2>
      <a:accent1>
        <a:srgbClr val="400080"/>
      </a:accent1>
      <a:accent2>
        <a:srgbClr val="C20000"/>
      </a:accent2>
      <a:accent3>
        <a:srgbClr val="FFFFFF"/>
      </a:accent3>
      <a:accent4>
        <a:srgbClr val="000000"/>
      </a:accent4>
      <a:accent5>
        <a:srgbClr val="AFAAC0"/>
      </a:accent5>
      <a:accent6>
        <a:srgbClr val="B00000"/>
      </a:accent6>
      <a:hlink>
        <a:srgbClr val="FF7FFF"/>
      </a:hlink>
      <a:folHlink>
        <a:srgbClr val="FFBF18"/>
      </a:folHlink>
    </a:clrScheme>
    <a:fontScheme name="Syque whi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yque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yque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yque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yque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yque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yque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yque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Syque white</Template>
  <TotalTime>4798</TotalTime>
  <Words>4947</Words>
  <Application>Microsoft Office PowerPoint</Application>
  <PresentationFormat>On-screen Show (4:3)</PresentationFormat>
  <Paragraphs>398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Syque white</vt:lpstr>
      <vt:lpstr>The Heart of Changing Minds</vt:lpstr>
      <vt:lpstr>Long ago and far away…</vt:lpstr>
      <vt:lpstr>Mad, bad and mystical?</vt:lpstr>
      <vt:lpstr>Just pulling strings?</vt:lpstr>
      <vt:lpstr>Facts (and more facts)?</vt:lpstr>
      <vt:lpstr>Chewing into it</vt:lpstr>
      <vt:lpstr>Eventually…</vt:lpstr>
      <vt:lpstr>Talk to the elephant more than the rider</vt:lpstr>
      <vt:lpstr>How do people decide?</vt:lpstr>
      <vt:lpstr>We really do feel feelings</vt:lpstr>
      <vt:lpstr>The Core Pattern for Changing Minds</vt:lpstr>
      <vt:lpstr>The experience of tension</vt:lpstr>
      <vt:lpstr>Yerkes-Dodson curve</vt:lpstr>
      <vt:lpstr>Tension management</vt:lpstr>
      <vt:lpstr>Cialdini’s Six Principles</vt:lpstr>
      <vt:lpstr>Hotel booking tensions</vt:lpstr>
      <vt:lpstr>SPIN selling</vt:lpstr>
      <vt:lpstr>Major tension-closure pattern</vt:lpstr>
      <vt:lpstr>Principled Negotiation</vt:lpstr>
      <vt:lpstr>Online intensification</vt:lpstr>
      <vt:lpstr>Persuasive technology</vt:lpstr>
      <vt:lpstr>It’s a bit like photography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Practical Workshop in Persuasion and Change</dc:title>
  <dc:creator>David Straker</dc:creator>
  <dc:description>(c) Syque</dc:description>
  <cp:lastModifiedBy>David</cp:lastModifiedBy>
  <cp:revision>188</cp:revision>
  <dcterms:created xsi:type="dcterms:W3CDTF">2004-01-28T19:30:32Z</dcterms:created>
  <dcterms:modified xsi:type="dcterms:W3CDTF">2017-10-01T10:40:44Z</dcterms:modified>
</cp:coreProperties>
</file>